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9" r:id="rId11"/>
    <p:sldId id="301" r:id="rId12"/>
    <p:sldId id="296" r:id="rId13"/>
    <p:sldId id="298" r:id="rId14"/>
    <p:sldId id="304" r:id="rId15"/>
    <p:sldId id="300" r:id="rId16"/>
    <p:sldId id="302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andle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3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81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19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06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491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242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800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2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25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1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469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60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0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3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344a0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344a0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27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62077" y="3139445"/>
            <a:ext cx="77889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  <a:highlight>
                  <a:srgbClr val="EDEBE9"/>
                </a:highlight>
              </a:rPr>
              <a:t>​</a:t>
            </a:r>
            <a:endParaRPr sz="2000" dirty="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i="1" dirty="0">
                <a:solidFill>
                  <a:schemeClr val="dk1"/>
                </a:solidFill>
              </a:rPr>
              <a:t>"Ensuring that each child reaches their potential and develops an enthusiasm for lifelong learning."</a:t>
            </a:r>
            <a:endParaRPr sz="21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9FB70EAE-D669-4303-B6B8-7118462B81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497182" y="941294"/>
            <a:ext cx="7155835" cy="19699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332515" y="118007"/>
            <a:ext cx="3976914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High Frequency Words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87127" y="712792"/>
            <a:ext cx="6817644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E04749-52E5-47AB-8C49-33C18A571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4" y="818756"/>
            <a:ext cx="6648427" cy="40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1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332515" y="118007"/>
            <a:ext cx="2735942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Mathematics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87127" y="712792"/>
            <a:ext cx="6817644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E213E8-A31A-452C-A094-59E3E7FA7EF4}"/>
              </a:ext>
            </a:extLst>
          </p:cNvPr>
          <p:cNvSpPr txBox="1"/>
          <p:nvPr/>
        </p:nvSpPr>
        <p:spPr>
          <a:xfrm>
            <a:off x="853887" y="801055"/>
            <a:ext cx="526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follow Power Math which is in conjunction with White Rose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F0FC7-8890-426F-A232-999C0047D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10" y="1297641"/>
            <a:ext cx="6738931" cy="32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4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2873829" y="74816"/>
            <a:ext cx="6203264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Our Curriculum – Knowledge </a:t>
            </a:r>
            <a:r>
              <a:rPr lang="en-US" sz="2800" b="1" dirty="0" err="1">
                <a:latin typeface="Handlee" panose="020B0604020202020204" charset="0"/>
              </a:rPr>
              <a:t>Organisers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87127" y="712792"/>
            <a:ext cx="6817644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F1C439-3489-46C2-8A91-0C2F056E0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75" y="601621"/>
            <a:ext cx="8222166" cy="44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3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679372" y="74816"/>
            <a:ext cx="5397722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Handlee" panose="020B0604020202020204" charset="0"/>
              </a:rPr>
              <a:t>Our Curriculum – Long Term Plan</a:t>
            </a:r>
            <a:endParaRPr lang="en-US"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13658" y="712792"/>
            <a:ext cx="8461828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8D1739-40D8-4010-AD0F-B6DB2223F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423" y="796988"/>
            <a:ext cx="5876365" cy="40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3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679372" y="74816"/>
            <a:ext cx="5397722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Trips and Visits</a:t>
            </a:r>
          </a:p>
        </p:txBody>
      </p:sp>
      <p:sp>
        <p:nvSpPr>
          <p:cNvPr id="68" name="Google Shape;68;p14"/>
          <p:cNvSpPr txBox="1"/>
          <p:nvPr/>
        </p:nvSpPr>
        <p:spPr>
          <a:xfrm>
            <a:off x="413658" y="712792"/>
            <a:ext cx="8461828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40910-BF70-4DA6-8FFE-FFD53F1C8CB0}"/>
              </a:ext>
            </a:extLst>
          </p:cNvPr>
          <p:cNvSpPr txBox="1"/>
          <p:nvPr/>
        </p:nvSpPr>
        <p:spPr>
          <a:xfrm>
            <a:off x="1176618" y="1546412"/>
            <a:ext cx="662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year we are hoping to arrange the following trips and visits for our Year 1 pupils.</a:t>
            </a:r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Autumn Term 2 - Visit to the Curve Theatre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Spring Term – Visit to Twycross Zoo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Summer Term – Visit to Sudbury Hall Toy 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Visit to a Synagogue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* </a:t>
            </a:r>
            <a:r>
              <a:rPr lang="en-GB" sz="1200" dirty="0"/>
              <a:t>all trips are subject to availability and may change </a:t>
            </a:r>
          </a:p>
        </p:txBody>
      </p:sp>
    </p:spTree>
    <p:extLst>
      <p:ext uri="{BB962C8B-B14F-4D97-AF65-F5344CB8AC3E}">
        <p14:creationId xmlns:p14="http://schemas.microsoft.com/office/powerpoint/2010/main" val="197862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905829" y="74816"/>
            <a:ext cx="4171264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Keeping Children Safe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13658" y="712792"/>
            <a:ext cx="8461828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any concerns or worries about a pupil at St Mary’s Fields Academy, please come and speak with a member of our safeguarding team or complete a form at the school office.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Mrs. H Knott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Mrs. L Haycock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Mrs. J Linnell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Mrs. C Alba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Ms. P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Hulait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J Clark                                                              </a:t>
            </a: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  <p:pic>
        <p:nvPicPr>
          <p:cNvPr id="2052" name="Picture 4" descr="C.E. Primary School: Safeguarding">
            <a:extLst>
              <a:ext uri="{FF2B5EF4-FFF2-40B4-BE49-F238E27FC236}">
                <a16:creationId xmlns:a16="http://schemas.microsoft.com/office/drawing/2014/main" id="{28D390AD-9EC5-447B-9214-17A7B1D07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17" y="2954096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4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905829" y="74816"/>
            <a:ext cx="4171264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Any Questions?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13658" y="712792"/>
            <a:ext cx="8461828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for joining us for our Year 1 meeting.</a:t>
            </a:r>
          </a:p>
          <a:p>
            <a:pPr algn="ctr"/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any questions please ask.</a:t>
            </a: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  <p:pic>
        <p:nvPicPr>
          <p:cNvPr id="1026" name="Picture 2" descr="How To Ask Questions Effectively. When ...">
            <a:extLst>
              <a:ext uri="{FF2B5EF4-FFF2-40B4-BE49-F238E27FC236}">
                <a16:creationId xmlns:a16="http://schemas.microsoft.com/office/drawing/2014/main" id="{799F1AAB-BE69-4FF5-BD3F-9B7542AB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81" y="2724430"/>
            <a:ext cx="33432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7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723383" y="642049"/>
            <a:ext cx="4129500" cy="15179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latin typeface="Handlee" panose="020B0604020202020204" charset="0"/>
              </a:rPr>
              <a:t>We would like to extend a warm welcome to you and your family, thank you for joining us for our Year 1 parent meeting.  Today we aim to share some key messages and an overview of the exciting adventure that your child will embark upon during their time in Year 1.</a:t>
            </a:r>
            <a:endParaRPr sz="1500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99278" y="2571750"/>
            <a:ext cx="4129500" cy="14010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latin typeface="Handlee" panose="020B0604020202020204" charset="0"/>
              </a:rPr>
              <a:t>At St Marys we want you to feel involved in your child’s learning and to be confident to share any worries, concerns or celebratory news with us.</a:t>
            </a:r>
            <a:endParaRPr sz="1500" dirty="0"/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24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848525" y="327525"/>
            <a:ext cx="2734159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The School Day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60386" y="997125"/>
            <a:ext cx="6103434" cy="319573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Children arrive from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8:40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when the playground gates open.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Gates will close at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08:50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; anyone who arrives after this time will be marked as late.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Playtime is at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10:30 to 10:45.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Lunchtime is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12:00 to 13:00.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Home time is at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15:15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– children need to be collected from  their class room which can be accessed via the KS1 playground.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15:25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children will be taken to the office to wait in the reception area for pickup,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except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on a Wednesday, where they will be taken there by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15:20.</a:t>
            </a: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  <p:pic>
        <p:nvPicPr>
          <p:cNvPr id="11" name="Picture 2" descr="Clock 8:40 | ClipArt ETC">
            <a:extLst>
              <a:ext uri="{FF2B5EF4-FFF2-40B4-BE49-F238E27FC236}">
                <a16:creationId xmlns:a16="http://schemas.microsoft.com/office/drawing/2014/main" id="{D22EBABC-1C77-494C-B437-A76C75EA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49" y="997125"/>
            <a:ext cx="1242637" cy="12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lock 3:15 | ClipArt ETC">
            <a:extLst>
              <a:ext uri="{FF2B5EF4-FFF2-40B4-BE49-F238E27FC236}">
                <a16:creationId xmlns:a16="http://schemas.microsoft.com/office/drawing/2014/main" id="{360CD90D-E8EB-4413-929D-0AAC92DF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60" y="2977133"/>
            <a:ext cx="1215726" cy="12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3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24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848525" y="327525"/>
            <a:ext cx="2734159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School Uniform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60386" y="997124"/>
            <a:ext cx="6817644" cy="3887109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 try to keep our school uniform rules simple and make sure that the items are easily accessible and affordable. 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school uniform is: </a:t>
            </a:r>
          </a:p>
          <a:p>
            <a:pPr lvl="1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Blue school jumper/cardigan </a:t>
            </a:r>
          </a:p>
          <a:p>
            <a:pPr lvl="1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Grey/black trousers/shorts/skirt </a:t>
            </a:r>
          </a:p>
          <a:p>
            <a:pPr lvl="1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Black shoes/trainers </a:t>
            </a:r>
          </a:p>
          <a:p>
            <a:pPr lvl="1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Light blue/white t-shirt with collar and blue checked cotton school dresses are permitted in warmer weather.  </a:t>
            </a:r>
          </a:p>
          <a:p>
            <a:pPr lvl="1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 make-up / nails, and no jewellery other than discreet ear studs and / or for religious purposes.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6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833656" y="133139"/>
            <a:ext cx="2734159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PE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34728" y="787609"/>
            <a:ext cx="6817644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Our PE days are: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Monday and Thursday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Please ensure that children come to school wearing their P.E. kit on these days. The PE kit is: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Black or navy shorts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Black or navy tracksuit bottoms/leggings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White/light blue round neck t-shirt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Trainers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Black or navy jacket/jumper/hoodie 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Please remember that on PE days long hair should be tied back at all times and jewellery should be removed. 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If your child is not going to participate in PE due to medical reasons, then a signed doctor’s note will be required.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9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790113" y="118007"/>
            <a:ext cx="2734159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Homework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34728" y="787609"/>
            <a:ext cx="6817644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Homework will be sent out on a Friday and will need to be returned the following Friday.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Homework will be a combination of handwriting, spelling and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based on the learning during the week.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Children should also be reading at home every day!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8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797370" y="118007"/>
            <a:ext cx="3606401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Reading and Phonics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98442" y="787608"/>
            <a:ext cx="6817644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Every week your child will bring home two books, a reading book and a phonics book.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Please ensure that your child reads at home every day. Please record any comments in their reading diary.</a:t>
            </a: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Books will be changed every week on a Friday.</a:t>
            </a: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Your child will also have lots of opportunities to read in class during our shared and guided reading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sessons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7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345544" y="118007"/>
            <a:ext cx="5058228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When Reading With Your Child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98442" y="787608"/>
            <a:ext cx="6817644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them to use their phonic knowledge to read new words.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 to your child about what happens in the book.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children to predict what might happen in the story.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emotions and feelings.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the characters and their motives.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 the book to real life.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Look out for new vocabulary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" y="-118008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927600" y="118007"/>
            <a:ext cx="2206170" cy="51996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Handlee" panose="020B0604020202020204" charset="0"/>
              </a:rPr>
              <a:t>Phonics</a:t>
            </a:r>
            <a:endParaRPr sz="2800" b="1" dirty="0">
              <a:latin typeface="Handlee" panose="020B060402020202020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87127" y="712792"/>
            <a:ext cx="6817644" cy="4237884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Phonics plays a big part of the Year 1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Phonics will be taught everyday and will be used through out all areas of the curriculum.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be using the ALS Phonics scheme.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summer term all children in Year 1 will have to complete the Year 1 Phonics Screening Check.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625A4DE-1A08-402F-9AFC-2CEE1B85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8410"/>
          <a:stretch/>
        </p:blipFill>
        <p:spPr>
          <a:xfrm>
            <a:off x="1" y="0"/>
            <a:ext cx="2432266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629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800</Words>
  <Application>Microsoft Office PowerPoint</Application>
  <PresentationFormat>On-screen Show (16:9)</PresentationFormat>
  <Paragraphs>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Handlee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Holden</dc:creator>
  <cp:lastModifiedBy>Annmarie Reilly</cp:lastModifiedBy>
  <cp:revision>93</cp:revision>
  <dcterms:modified xsi:type="dcterms:W3CDTF">2024-09-17T12:24:01Z</dcterms:modified>
</cp:coreProperties>
</file>