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handoutMasterIdLst>
    <p:handoutMasterId r:id="rId3"/>
  </p:handoutMasterIdLst>
  <p:sldIdLst>
    <p:sldId id="287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99FF"/>
    <a:srgbClr val="DA870E"/>
    <a:srgbClr val="61F22E"/>
    <a:srgbClr val="FF0066"/>
    <a:srgbClr val="D88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DE394-D8FD-4D2F-B95E-F27ECD55B9E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2E0FA-EE39-49A0-B552-341FF00B7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30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0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1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6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3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01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3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59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0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5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4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CFFEC-95B3-4343-8A01-276E162F4AD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9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F596EE6-D62B-4FC6-A423-DBDE17683E52}"/>
              </a:ext>
            </a:extLst>
          </p:cNvPr>
          <p:cNvSpPr txBox="1"/>
          <p:nvPr/>
        </p:nvSpPr>
        <p:spPr>
          <a:xfrm>
            <a:off x="37288" y="2117618"/>
            <a:ext cx="3735607" cy="338044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9" name="Picture 5" descr="page1image2825066544">
            <a:extLst>
              <a:ext uri="{FF2B5EF4-FFF2-40B4-BE49-F238E27FC236}">
                <a16:creationId xmlns:a16="http://schemas.microsoft.com/office/drawing/2014/main" id="{FF35E5EB-6D58-8D48-A1F7-A8A80C8D0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6" y="3429000"/>
            <a:ext cx="128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1image2825117440">
            <a:extLst>
              <a:ext uri="{FF2B5EF4-FFF2-40B4-BE49-F238E27FC236}">
                <a16:creationId xmlns:a16="http://schemas.microsoft.com/office/drawing/2014/main" id="{B386D1B2-DB04-444B-A045-D433A655A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6" y="5148676"/>
            <a:ext cx="1625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1image2825136464">
            <a:extLst>
              <a:ext uri="{FF2B5EF4-FFF2-40B4-BE49-F238E27FC236}">
                <a16:creationId xmlns:a16="http://schemas.microsoft.com/office/drawing/2014/main" id="{F9A38A5E-E552-0041-8D63-2DA0EAEB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71" y="5093101"/>
            <a:ext cx="1714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28D041-B695-4467-9A97-1D11599F9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9362" y="-21854"/>
            <a:ext cx="934087" cy="1027495"/>
          </a:xfrm>
          <a:prstGeom prst="rect">
            <a:avLst/>
          </a:prstGeom>
        </p:spPr>
      </p:pic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CFF9190-9861-4F3B-B4BA-C03165F4E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86526"/>
              </p:ext>
            </p:extLst>
          </p:nvPr>
        </p:nvGraphicFramePr>
        <p:xfrm>
          <a:off x="8608680" y="1046095"/>
          <a:ext cx="3325595" cy="5443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430">
                  <a:extLst>
                    <a:ext uri="{9D8B030D-6E8A-4147-A177-3AD203B41FA5}">
                      <a16:colId xmlns:a16="http://schemas.microsoft.com/office/drawing/2014/main" val="3661751196"/>
                    </a:ext>
                  </a:extLst>
                </a:gridCol>
                <a:gridCol w="2324165">
                  <a:extLst>
                    <a:ext uri="{9D8B030D-6E8A-4147-A177-3AD203B41FA5}">
                      <a16:colId xmlns:a16="http://schemas.microsoft.com/office/drawing/2014/main" val="417882846"/>
                    </a:ext>
                  </a:extLst>
                </a:gridCol>
              </a:tblGrid>
              <a:tr h="865617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We are word collectors:</a:t>
                      </a:r>
                    </a:p>
                  </a:txBody>
                  <a:tcPr>
                    <a:lnL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37445532"/>
                  </a:ext>
                </a:extLst>
              </a:tr>
              <a:tr h="76397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SassoonPrimaryInfant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features</a:t>
                      </a:r>
                      <a:endParaRPr lang="en-GB" sz="1400" dirty="0">
                        <a:effectLst/>
                        <a:latin typeface="SassoonPrimaryInfan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NTFPreCursivefk" panose="03000400000000000000" pitchFamily="66" charset="0"/>
                        </a:rPr>
                        <a:t>Things you can see on a map</a:t>
                      </a:r>
                    </a:p>
                  </a:txBody>
                  <a:tcPr>
                    <a:lnL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48676"/>
                  </a:ext>
                </a:extLst>
              </a:tr>
              <a:tr h="892216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SassoonPrimaryInfan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NTFPreCursivefk" panose="03000400000000000000" pitchFamily="66" charset="0"/>
                        </a:rPr>
                        <a:t>Left, right, up, down, near, far, north, south, west, east</a:t>
                      </a:r>
                    </a:p>
                  </a:txBody>
                  <a:tcPr>
                    <a:lnL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27650"/>
                  </a:ext>
                </a:extLst>
              </a:tr>
              <a:tr h="9170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SassoonPrimaryInfant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distance</a:t>
                      </a:r>
                      <a:endParaRPr lang="en-GB" sz="1400" dirty="0">
                        <a:effectLst/>
                        <a:latin typeface="SassoonPrimaryInfan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NTFPreCursivefk" panose="03000400000000000000" pitchFamily="66" charset="0"/>
                        </a:rPr>
                        <a:t>How near or far something is</a:t>
                      </a:r>
                    </a:p>
                  </a:txBody>
                  <a:tcPr>
                    <a:lnL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889590"/>
                  </a:ext>
                </a:extLst>
              </a:tr>
              <a:tr h="88955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assoonPrimaryInfant" pitchFamily="2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assoonPrimaryInfant" pitchFamily="2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assoonPrimaryInfant" pitchFamily="2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SassoonPrimaryInfant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compass</a:t>
                      </a:r>
                      <a:endParaRPr lang="en-GB" sz="1400" dirty="0">
                        <a:effectLst/>
                        <a:latin typeface="SassoonPrimaryInfan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NTFPreCursivefk" panose="03000400000000000000" pitchFamily="66" charset="0"/>
                        </a:rPr>
                        <a:t>Points to the direction in which you are going: north, south, west, east</a:t>
                      </a:r>
                    </a:p>
                  </a:txBody>
                  <a:tcPr>
                    <a:lnL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959516"/>
                  </a:ext>
                </a:extLst>
              </a:tr>
              <a:tr h="889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SassoonPrimaryInfant" pitchFamily="2" charset="0"/>
                          <a:ea typeface="+mn-ea"/>
                          <a:cs typeface="+mn-cs"/>
                        </a:rPr>
                        <a:t>map symbols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NTFPreCursivefk" panose="03000400000000000000" pitchFamily="66" charset="0"/>
                        </a:rPr>
                        <a:t>Pictures that show us where things or places are on a map</a:t>
                      </a:r>
                    </a:p>
                  </a:txBody>
                  <a:tcPr>
                    <a:lnL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249706"/>
                  </a:ext>
                </a:extLst>
              </a:tr>
            </a:tbl>
          </a:graphicData>
        </a:graphic>
      </p:graphicFrame>
      <p:pic>
        <p:nvPicPr>
          <p:cNvPr id="52" name="Picture 51">
            <a:extLst>
              <a:ext uri="{FF2B5EF4-FFF2-40B4-BE49-F238E27FC236}">
                <a16:creationId xmlns:a16="http://schemas.microsoft.com/office/drawing/2014/main" id="{AC55323B-1A33-4F5C-8CED-9E90E30507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20742" r="1385" b="5509"/>
          <a:stretch/>
        </p:blipFill>
        <p:spPr>
          <a:xfrm>
            <a:off x="458722" y="4153485"/>
            <a:ext cx="2487991" cy="13445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66CB250-1A97-4032-BB92-4648E9AC3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03" y="2755160"/>
            <a:ext cx="1748397" cy="121858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CB65EF3-AC4F-461D-AAA0-842564E1DA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225" y="5929614"/>
            <a:ext cx="337327" cy="43426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91ADB3-E30F-437B-B169-48D8722BE1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33" y="5527585"/>
            <a:ext cx="337327" cy="43426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02B1F50-E3D2-4494-BC65-51C4DE3AF7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49" y="5883118"/>
            <a:ext cx="337327" cy="43426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1CD7F7C-0D14-4A8A-83D6-A1D645B9E3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86" y="4518134"/>
            <a:ext cx="484730" cy="61169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D56BD02-C2BB-45BA-9159-57FE8C02945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28" y="3100735"/>
            <a:ext cx="217579" cy="21757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46C1B3C-B89B-49DD-973C-5BD5D95B91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5834" y="3096724"/>
            <a:ext cx="217580" cy="2175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B080F4A-5BDF-49F1-ADD6-78831FDFF8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932513" y="2823482"/>
            <a:ext cx="206174" cy="20617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1472650-5980-426F-859C-C8A7696AF4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942556" y="3340063"/>
            <a:ext cx="206174" cy="206174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2762949-C65B-463B-B661-5CD390947D94}"/>
              </a:ext>
            </a:extLst>
          </p:cNvPr>
          <p:cNvCxnSpPr>
            <a:cxnSpLocks/>
          </p:cNvCxnSpPr>
          <p:nvPr/>
        </p:nvCxnSpPr>
        <p:spPr>
          <a:xfrm flipH="1">
            <a:off x="4955487" y="5069208"/>
            <a:ext cx="292378" cy="6155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54D5BE18-B082-43FB-B5B5-36822CCA9D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31443" y="671202"/>
            <a:ext cx="1455463" cy="208395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BB17AEF8-6460-4416-B15C-69DF6BE10A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49485" y="1255781"/>
            <a:ext cx="1659159" cy="116668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0C3C3A2-F3ED-40C4-A91E-2919674F275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9793" y="2688218"/>
            <a:ext cx="1676172" cy="130368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B9A181FA-8316-475B-9FF3-5727557B35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9572" y="3245560"/>
            <a:ext cx="1628990" cy="21913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A2F3721-FCB6-44C0-BE00-E7E7C00755E1}"/>
              </a:ext>
            </a:extLst>
          </p:cNvPr>
          <p:cNvSpPr txBox="1"/>
          <p:nvPr/>
        </p:nvSpPr>
        <p:spPr>
          <a:xfrm>
            <a:off x="17803" y="18600"/>
            <a:ext cx="11001559" cy="369332"/>
          </a:xfrm>
          <a:prstGeom prst="rect">
            <a:avLst/>
          </a:prstGeom>
          <a:solidFill>
            <a:srgbClr val="8300FF"/>
          </a:solidFill>
        </p:spPr>
        <p:txBody>
          <a:bodyPr wrap="square" rtlCol="0">
            <a:spAutoFit/>
          </a:bodyPr>
          <a:lstStyle/>
          <a:p>
            <a:pPr defTabSz="371475">
              <a:defRPr/>
            </a:pP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Year 1 – Autumn 1	 Knowledge </a:t>
            </a:r>
            <a:r>
              <a:rPr lang="en-GB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Orga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en-GB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niser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	                                   Why do we use maps? </a:t>
            </a: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141A89A7-13DD-4A71-8AAD-1EB2D4D1E4E1}"/>
              </a:ext>
            </a:extLst>
          </p:cNvPr>
          <p:cNvSpPr/>
          <p:nvPr/>
        </p:nvSpPr>
        <p:spPr>
          <a:xfrm>
            <a:off x="-14013" y="457549"/>
            <a:ext cx="4969500" cy="391143"/>
          </a:xfrm>
          <a:prstGeom prst="roundRect">
            <a:avLst/>
          </a:prstGeom>
          <a:solidFill>
            <a:schemeClr val="bg1"/>
          </a:solidFill>
          <a:ln>
            <a:solidFill>
              <a:srgbClr val="83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71475">
              <a:defRPr/>
            </a:pPr>
            <a:r>
              <a:rPr lang="en-US" sz="1600" b="1" dirty="0">
                <a:solidFill>
                  <a:prstClr val="black"/>
                </a:solidFill>
                <a:latin typeface="NTFPreCursive" panose="03000400000000000000" pitchFamily="66" charset="0"/>
              </a:rPr>
              <a:t>Geography </a:t>
            </a:r>
            <a:r>
              <a:rPr lang="en-US" sz="1600" dirty="0">
                <a:solidFill>
                  <a:prstClr val="black"/>
                </a:solidFill>
                <a:latin typeface="NTFPreCursive" panose="03000400000000000000" pitchFamily="66" charset="0"/>
              </a:rPr>
              <a:t>is learning about Earth’s water, land and living things</a:t>
            </a:r>
            <a:r>
              <a:rPr lang="en-US" sz="1138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6A03ECA7-B1C3-40E5-B679-7BDA13975E52}"/>
              </a:ext>
            </a:extLst>
          </p:cNvPr>
          <p:cNvSpPr/>
          <p:nvPr/>
        </p:nvSpPr>
        <p:spPr>
          <a:xfrm>
            <a:off x="56126" y="1112114"/>
            <a:ext cx="5140128" cy="888519"/>
          </a:xfrm>
          <a:prstGeom prst="roundRect">
            <a:avLst/>
          </a:prstGeom>
          <a:solidFill>
            <a:schemeClr val="bg1"/>
          </a:solidFill>
          <a:ln>
            <a:solidFill>
              <a:srgbClr val="83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71475">
              <a:defRPr/>
            </a:pPr>
            <a:r>
              <a:rPr lang="en-US" sz="2800" b="1" dirty="0">
                <a:solidFill>
                  <a:prstClr val="black"/>
                </a:solidFill>
                <a:latin typeface="NTFPreCursive" panose="03000400000000000000" pitchFamily="66" charset="0"/>
              </a:rPr>
              <a:t>Maps </a:t>
            </a:r>
            <a:r>
              <a:rPr lang="en-US" sz="2800" dirty="0">
                <a:solidFill>
                  <a:prstClr val="black"/>
                </a:solidFill>
                <a:latin typeface="NTFPreCursive" panose="03000400000000000000" pitchFamily="66" charset="0"/>
              </a:rPr>
              <a:t>show us where things are and can help us to get to them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66EABE-31A2-46A0-9292-920326090389}"/>
              </a:ext>
            </a:extLst>
          </p:cNvPr>
          <p:cNvSpPr txBox="1"/>
          <p:nvPr/>
        </p:nvSpPr>
        <p:spPr>
          <a:xfrm>
            <a:off x="5463032" y="791935"/>
            <a:ext cx="1362808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TFPreCursive" panose="03000400000000000000" pitchFamily="66" charset="0"/>
              </a:rPr>
              <a:t>Compass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EFFA2-AEA4-4345-8AFB-6EEAFF8D04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19392" y="2598352"/>
            <a:ext cx="1921016" cy="26225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03BB7D1-58EB-4D62-A176-D9D1E0CF5156}"/>
              </a:ext>
            </a:extLst>
          </p:cNvPr>
          <p:cNvSpPr txBox="1"/>
          <p:nvPr/>
        </p:nvSpPr>
        <p:spPr>
          <a:xfrm>
            <a:off x="4317848" y="5753152"/>
            <a:ext cx="1368093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TFPreCursive" panose="03000400000000000000" pitchFamily="66" charset="0"/>
              </a:rPr>
              <a:t>Map symbols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9E266A-09A2-4568-B12F-C832CDCBAC67}"/>
              </a:ext>
            </a:extLst>
          </p:cNvPr>
          <p:cNvSpPr txBox="1"/>
          <p:nvPr/>
        </p:nvSpPr>
        <p:spPr>
          <a:xfrm>
            <a:off x="6179064" y="5660818"/>
            <a:ext cx="2218858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NTFPreCursive" panose="03000400000000000000" pitchFamily="66" charset="0"/>
              </a:rPr>
              <a:t>The view a bird would have if it were flying over an area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C4CCED-ED46-4786-8421-BBE34D1822CD}"/>
              </a:ext>
            </a:extLst>
          </p:cNvPr>
          <p:cNvSpPr txBox="1"/>
          <p:nvPr/>
        </p:nvSpPr>
        <p:spPr>
          <a:xfrm>
            <a:off x="383116" y="2153307"/>
            <a:ext cx="2554805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NTFPreCursive" panose="03000400000000000000" pitchFamily="66" charset="0"/>
              </a:rPr>
              <a:t>Types of maps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579B5-ED0D-492A-8CFC-1EB33A44B8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82445" y="5684761"/>
            <a:ext cx="1495425" cy="108585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94A3B46-7B28-4BE6-A4C9-B0027352C03E}"/>
              </a:ext>
            </a:extLst>
          </p:cNvPr>
          <p:cNvSpPr txBox="1"/>
          <p:nvPr/>
        </p:nvSpPr>
        <p:spPr>
          <a:xfrm>
            <a:off x="41508" y="5585393"/>
            <a:ext cx="3953289" cy="125400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02EA3-FF00-4E88-84C5-8FDE9F8094BE}"/>
              </a:ext>
            </a:extLst>
          </p:cNvPr>
          <p:cNvSpPr txBox="1"/>
          <p:nvPr/>
        </p:nvSpPr>
        <p:spPr>
          <a:xfrm>
            <a:off x="168503" y="5753152"/>
            <a:ext cx="204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TFPreCursive" panose="03000400000000000000" pitchFamily="66" charset="0"/>
              </a:rPr>
              <a:t>Key Skill!!!!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40397E-8723-44F7-B9B5-172278B413A0}"/>
              </a:ext>
            </a:extLst>
          </p:cNvPr>
          <p:cNvSpPr txBox="1"/>
          <p:nvPr/>
        </p:nvSpPr>
        <p:spPr>
          <a:xfrm>
            <a:off x="6422727" y="3205514"/>
            <a:ext cx="1731532" cy="227147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D93386-B756-472A-9871-F6E44E7431ED}"/>
              </a:ext>
            </a:extLst>
          </p:cNvPr>
          <p:cNvSpPr txBox="1"/>
          <p:nvPr/>
        </p:nvSpPr>
        <p:spPr>
          <a:xfrm>
            <a:off x="4123536" y="2598156"/>
            <a:ext cx="1944026" cy="262256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0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3084</TotalTime>
  <Words>139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Comic Sans MS</vt:lpstr>
      <vt:lpstr>NTFPreCursive</vt:lpstr>
      <vt:lpstr>NTFPreCursivefk</vt:lpstr>
      <vt:lpstr>SassoonPrimaryInfant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Nott</dc:creator>
  <cp:lastModifiedBy>Laura Pope</cp:lastModifiedBy>
  <cp:revision>207</cp:revision>
  <cp:lastPrinted>2021-04-06T09:54:08Z</cp:lastPrinted>
  <dcterms:created xsi:type="dcterms:W3CDTF">2021-03-31T23:58:16Z</dcterms:created>
  <dcterms:modified xsi:type="dcterms:W3CDTF">2024-10-31T10:53:37Z</dcterms:modified>
</cp:coreProperties>
</file>