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handoutMasterIdLst>
    <p:handoutMasterId r:id="rId4"/>
  </p:handoutMasterIdLst>
  <p:sldIdLst>
    <p:sldId id="281" r:id="rId2"/>
    <p:sldId id="283" r:id="rId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70E"/>
    <a:srgbClr val="61F22E"/>
    <a:srgbClr val="FF0066"/>
    <a:srgbClr val="D88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0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DE394-D8FD-4D2F-B95E-F27ECD55B9EE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2E0FA-EE39-49A0-B552-341FF00B7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30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0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1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6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23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01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3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59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0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5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4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9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hyperlink" Target="https://www.tate.org.uk/kids/explore/who-is/who-piet-mondria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5" y="238125"/>
            <a:ext cx="940410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SassoonPrimaryInfant" pitchFamily="2" charset="0"/>
              </a:rPr>
              <a:t>Year 1 – Autumn 1 </a:t>
            </a:r>
            <a:r>
              <a:rPr lang="en-GB" sz="1600" b="1" i="1" dirty="0">
                <a:latin typeface="SassoonPrimaryInfant" pitchFamily="2" charset="0"/>
              </a:rPr>
              <a:t>– How will Piet Mondrian inspire your paintings? </a:t>
            </a:r>
            <a:r>
              <a:rPr lang="en-GB" sz="1600" b="1" dirty="0">
                <a:latin typeface="SassoonPrimaryInfant" pitchFamily="2" charset="0"/>
              </a:rPr>
              <a:t>Art Knowledge Organiser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162061"/>
              </p:ext>
            </p:extLst>
          </p:nvPr>
        </p:nvGraphicFramePr>
        <p:xfrm>
          <a:off x="7605346" y="873604"/>
          <a:ext cx="4352902" cy="5933498"/>
        </p:xfrm>
        <a:graphic>
          <a:graphicData uri="http://schemas.openxmlformats.org/drawingml/2006/table">
            <a:tbl>
              <a:tblPr/>
              <a:tblGrid>
                <a:gridCol w="4352902">
                  <a:extLst>
                    <a:ext uri="{9D8B030D-6E8A-4147-A177-3AD203B41FA5}">
                      <a16:colId xmlns:a16="http://schemas.microsoft.com/office/drawing/2014/main" val="1517437531"/>
                    </a:ext>
                  </a:extLst>
                </a:gridCol>
              </a:tblGrid>
              <a:tr h="39511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NTFPreCursive" panose="03000400000000000000" pitchFamily="66" charset="0"/>
                        </a:rPr>
                        <a:t>Character</a:t>
                      </a:r>
                      <a:r>
                        <a:rPr lang="en-GB" sz="1600" b="1" baseline="0" dirty="0">
                          <a:solidFill>
                            <a:srgbClr val="FF0000"/>
                          </a:solidFill>
                          <a:latin typeface="NTFPreCursive" panose="03000400000000000000" pitchFamily="66" charset="0"/>
                        </a:rPr>
                        <a:t> Muscles</a:t>
                      </a:r>
                      <a:endParaRPr lang="en-GB" sz="1600" b="1" dirty="0">
                        <a:solidFill>
                          <a:srgbClr val="FF0000"/>
                        </a:solidFill>
                        <a:latin typeface="NTFPreCursive" panose="03000400000000000000" pitchFamily="66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04865"/>
                  </a:ext>
                </a:extLst>
              </a:tr>
              <a:tr h="266620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latin typeface="SassoonPrimaryInfant" pitchFamily="2" charset="0"/>
                        </a:rPr>
                        <a:t>Creativity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36671"/>
                  </a:ext>
                </a:extLst>
              </a:tr>
              <a:tr h="71098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SassoonPrimaryInfant" pitchFamily="2" charset="0"/>
                        </a:rPr>
                        <a:t>How</a:t>
                      </a:r>
                      <a:r>
                        <a:rPr lang="en-GB" sz="1400" b="1" baseline="0" dirty="0">
                          <a:solidFill>
                            <a:srgbClr val="FF0000"/>
                          </a:solidFill>
                          <a:latin typeface="SassoonPrimaryInfant" pitchFamily="2" charset="0"/>
                        </a:rPr>
                        <a:t> can my family help me?</a:t>
                      </a:r>
                    </a:p>
                    <a:p>
                      <a:pPr algn="ctr"/>
                      <a:r>
                        <a:rPr lang="en-GB" sz="1400" b="1" baseline="0" dirty="0">
                          <a:solidFill>
                            <a:srgbClr val="FF0000"/>
                          </a:solidFill>
                          <a:latin typeface="SassoonPrimaryInfant" pitchFamily="2" charset="0"/>
                        </a:rPr>
                        <a:t>Questions they can ask me and knowledge they can quiz me on.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191729"/>
                  </a:ext>
                </a:extLst>
              </a:tr>
              <a:tr h="130347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>
                          <a:latin typeface="SassoonPrimaryInfant" pitchFamily="2" charset="0"/>
                        </a:rPr>
                        <a:t>What do you know about Piet Mondrian?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>
                          <a:latin typeface="SassoonPrimaryInfant" pitchFamily="2" charset="0"/>
                        </a:rPr>
                        <a:t>Can you remember what </a:t>
                      </a:r>
                      <a:r>
                        <a:rPr lang="en-US" sz="1200" b="0" baseline="0" dirty="0" err="1">
                          <a:latin typeface="SassoonPrimaryInfant" pitchFamily="2" charset="0"/>
                        </a:rPr>
                        <a:t>colours</a:t>
                      </a:r>
                      <a:r>
                        <a:rPr lang="en-US" sz="1200" b="0" baseline="0" dirty="0">
                          <a:latin typeface="SassoonPrimaryInfant" pitchFamily="2" charset="0"/>
                        </a:rPr>
                        <a:t> he used in lots of his paintings?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>
                          <a:latin typeface="SassoonPrimaryInfant" pitchFamily="2" charset="0"/>
                        </a:rPr>
                        <a:t>Can you make a Mondrian inspired painting or Lego model at home?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b="0" baseline="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165255"/>
                  </a:ext>
                </a:extLst>
              </a:tr>
              <a:tr h="1540472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FF0000"/>
                          </a:solidFill>
                          <a:latin typeface="SassoonPrimaryInfant" pitchFamily="2" charset="0"/>
                        </a:rPr>
                        <a:t>Links to other learning 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SassoonPrimaryInfant" pitchFamily="2" charset="0"/>
                        </a:rPr>
                        <a:t>This art unit links to what we learn in maths about 2D shapes and what we learned about colour in Foundation 2.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SassoonPrimaryInfant" pitchFamily="2" charset="0"/>
                        </a:rPr>
                        <a:t>It will build the foundation for our</a:t>
                      </a:r>
                      <a:r>
                        <a:rPr lang="en-US" sz="1200" baseline="0" dirty="0">
                          <a:latin typeface="SassoonPrimaryInfant" pitchFamily="2" charset="0"/>
                        </a:rPr>
                        <a:t> learning about secondary and warm and cool </a:t>
                      </a:r>
                      <a:r>
                        <a:rPr lang="en-US" sz="1200" baseline="0" dirty="0" err="1">
                          <a:latin typeface="SassoonPrimaryInfant" pitchFamily="2" charset="0"/>
                        </a:rPr>
                        <a:t>colours</a:t>
                      </a:r>
                      <a:r>
                        <a:rPr lang="en-US" sz="1200" baseline="0" dirty="0">
                          <a:latin typeface="SassoonPrimaryInfant" pitchFamily="2" charset="0"/>
                        </a:rPr>
                        <a:t> later in the year. </a:t>
                      </a:r>
                      <a:endParaRPr lang="en-GB" sz="1200" dirty="0">
                        <a:latin typeface="SassoonPrimaryInfant" pitchFamily="2" charset="0"/>
                      </a:endParaRPr>
                    </a:p>
                    <a:p>
                      <a:endParaRPr lang="en-GB" sz="1200" dirty="0">
                        <a:solidFill>
                          <a:srgbClr val="FF0000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25980"/>
                  </a:ext>
                </a:extLst>
              </a:tr>
              <a:tr h="1688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FF0000"/>
                          </a:solidFill>
                          <a:latin typeface="SassoonPrimaryInfant" pitchFamily="2" charset="0"/>
                        </a:rPr>
                        <a:t>Further Learning I can do at home</a:t>
                      </a:r>
                      <a:endParaRPr lang="en-GB" sz="1200" b="0" baseline="0" dirty="0">
                        <a:latin typeface="SassoonPrimaryInfant" pitchFamily="2" charset="0"/>
                      </a:endParaRPr>
                    </a:p>
                    <a:p>
                      <a:r>
                        <a:rPr lang="en-US" sz="1200" b="0" baseline="0" dirty="0">
                          <a:latin typeface="SassoonPrimaryInfant" pitchFamily="2" charset="0"/>
                        </a:rPr>
                        <a:t>Explore the Tate Kids website: </a:t>
                      </a:r>
                      <a:r>
                        <a:rPr lang="en-US" sz="1200" b="0" baseline="0" dirty="0">
                          <a:latin typeface="SassoonPrimaryInfant" pitchFamily="2" charset="0"/>
                          <a:hlinkClick r:id="rId2"/>
                        </a:rPr>
                        <a:t>https://www.tate.org.uk/kids/explore/who-is/who-piet-mondrian</a:t>
                      </a:r>
                      <a:endParaRPr lang="en-US" sz="1200" b="0" baseline="0" dirty="0">
                        <a:latin typeface="SassoonPrimaryInfant" pitchFamily="2" charset="0"/>
                      </a:endParaRPr>
                    </a:p>
                    <a:p>
                      <a:r>
                        <a:rPr lang="en-US" sz="1200" b="0" baseline="0" dirty="0">
                          <a:latin typeface="SassoonPrimaryInfant" pitchFamily="2" charset="0"/>
                        </a:rPr>
                        <a:t>Spot primary </a:t>
                      </a:r>
                      <a:r>
                        <a:rPr lang="en-US" sz="1200" b="0" baseline="0" dirty="0" err="1">
                          <a:latin typeface="SassoonPrimaryInfant" pitchFamily="2" charset="0"/>
                        </a:rPr>
                        <a:t>colours</a:t>
                      </a:r>
                      <a:r>
                        <a:rPr lang="en-US" sz="1200" b="0" baseline="0" dirty="0">
                          <a:latin typeface="SassoonPrimaryInfant" pitchFamily="2" charset="0"/>
                        </a:rPr>
                        <a:t> on a walk, in shops or at home. </a:t>
                      </a:r>
                    </a:p>
                    <a:p>
                      <a:r>
                        <a:rPr lang="en-US" sz="1200" b="0" baseline="0" dirty="0">
                          <a:latin typeface="SassoonPrimaryInfant" pitchFamily="2" charset="0"/>
                        </a:rPr>
                        <a:t>Practice drawing lines with a ruler.</a:t>
                      </a:r>
                    </a:p>
                    <a:p>
                      <a:r>
                        <a:rPr lang="en-US" sz="1200" b="0" baseline="0" dirty="0">
                          <a:latin typeface="SassoonPrimaryInfant" pitchFamily="2" charset="0"/>
                        </a:rPr>
                        <a:t>Talk about any type of art and what you like or don’t like!</a:t>
                      </a:r>
                    </a:p>
                    <a:p>
                      <a:endParaRPr lang="en-GB" sz="1200" b="0" baseline="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1059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088" y="896592"/>
            <a:ext cx="333375" cy="306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1969" y="660261"/>
            <a:ext cx="33033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en-GB" sz="14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7535" y="5606896"/>
            <a:ext cx="7157823" cy="72949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FF00"/>
                </a:solidFill>
                <a:latin typeface="SassoonPrimaryInfant" pitchFamily="2" charset="0"/>
              </a:rPr>
              <a:t>How will my learning be assessed? </a:t>
            </a:r>
          </a:p>
          <a:p>
            <a:r>
              <a:rPr lang="en-GB" sz="1400" dirty="0">
                <a:solidFill>
                  <a:srgbClr val="FFFF00"/>
                </a:solidFill>
                <a:latin typeface="SassoonPrimaryInfant" pitchFamily="2" charset="0"/>
              </a:rPr>
              <a:t>There will be photographs in the class floor book. Children will talk about Mondrian’s paintings, their own work and also the work of other children.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364" y="1354686"/>
            <a:ext cx="3837854" cy="2677656"/>
          </a:xfrm>
          <a:prstGeom prst="rect">
            <a:avLst/>
          </a:prstGeom>
          <a:solidFill>
            <a:srgbClr val="DA870E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1400" dirty="0">
                <a:latin typeface="NTFPreCursive" panose="03000400000000000000" pitchFamily="66" charset="0"/>
              </a:rPr>
              <a:t>-</a:t>
            </a:r>
            <a:r>
              <a:rPr lang="en-GB" sz="1400" dirty="0">
                <a:latin typeface="SassoonPrimaryInfant" pitchFamily="2" charset="0"/>
              </a:rPr>
              <a:t>We will use a range of materials creatively to design and make products.</a:t>
            </a:r>
          </a:p>
          <a:p>
            <a:pPr lvl="0"/>
            <a:r>
              <a:rPr lang="en-GB" sz="1400" dirty="0">
                <a:latin typeface="SassoonPrimaryInfant" pitchFamily="2" charset="0"/>
              </a:rPr>
              <a:t>-We will use painting to develop and share our ideas, experiences &amp; imagination.</a:t>
            </a:r>
          </a:p>
          <a:p>
            <a:pPr lvl="0"/>
            <a:r>
              <a:rPr lang="en-GB" sz="1400" dirty="0">
                <a:latin typeface="SassoonPrimaryInfant" pitchFamily="2" charset="0"/>
              </a:rPr>
              <a:t>-We will develop a wide range of art &amp; design techniques in using colour, line, shape, form &amp; space.</a:t>
            </a:r>
          </a:p>
          <a:p>
            <a:pPr lvl="0"/>
            <a:r>
              <a:rPr lang="en-US" sz="1400" dirty="0">
                <a:latin typeface="SassoonPrimaryInfant" pitchFamily="2" charset="0"/>
              </a:rPr>
              <a:t>-We will learn about the work of a range of artists, craft makers and designers, describing the differences and similarities between different practices and disciplines, and making links to our own work</a:t>
            </a:r>
            <a:endParaRPr lang="en-GB" sz="1400" dirty="0">
              <a:latin typeface="SassoonPrimaryInfant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62" y="-837"/>
            <a:ext cx="794945" cy="874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2ABA79-B393-44FA-88FF-A1AE9D474D53}"/>
              </a:ext>
            </a:extLst>
          </p:cNvPr>
          <p:cNvSpPr txBox="1"/>
          <p:nvPr/>
        </p:nvSpPr>
        <p:spPr>
          <a:xfrm>
            <a:off x="140766" y="3661881"/>
            <a:ext cx="383785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assoonPrimaryInfant" pitchFamily="2" charset="0"/>
              </a:rPr>
              <a:t>We will be artists by:</a:t>
            </a:r>
            <a:endParaRPr lang="en-GB" sz="1400" b="1" dirty="0">
              <a:latin typeface="SassoonPrimaryInfan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9C34BB-AFCD-4F44-AE50-5615C3825D3A}"/>
              </a:ext>
            </a:extLst>
          </p:cNvPr>
          <p:cNvSpPr txBox="1"/>
          <p:nvPr/>
        </p:nvSpPr>
        <p:spPr>
          <a:xfrm>
            <a:off x="140766" y="814149"/>
            <a:ext cx="383785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SassoonPrimaryInfant" pitchFamily="2" charset="0"/>
              </a:rPr>
              <a:t>National Curriculum information: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B8F3C-4E3D-445F-947E-B5F57CC98E7A}"/>
              </a:ext>
            </a:extLst>
          </p:cNvPr>
          <p:cNvSpPr/>
          <p:nvPr/>
        </p:nvSpPr>
        <p:spPr>
          <a:xfrm>
            <a:off x="221856" y="4030084"/>
            <a:ext cx="3775362" cy="13648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latin typeface="NTFPreCursive" panose="030004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new vocabulary and begin to use it to show our knowledge &amp; understanding. </a:t>
            </a:r>
            <a:endParaRPr lang="en-GB" sz="1200" dirty="0">
              <a:latin typeface="SassoonPrimaryInfant" pitchFamily="2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-Using a range of materials to create a collage in the style of Piet Mondrian.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-Create my own “Mondrian” painting and experiment with thick and thin lines. </a:t>
            </a:r>
            <a:endParaRPr lang="en-GB" sz="1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612" y="3918204"/>
            <a:ext cx="1973977" cy="1371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014" y="2554882"/>
            <a:ext cx="1889316" cy="1288712"/>
          </a:xfrm>
          <a:prstGeom prst="rect">
            <a:avLst/>
          </a:prstGeom>
        </p:spPr>
      </p:pic>
      <p:pic>
        <p:nvPicPr>
          <p:cNvPr id="15" name="Picture 5" descr="mondrian">
            <a:extLst>
              <a:ext uri="{FF2B5EF4-FFF2-40B4-BE49-F238E27FC236}">
                <a16:creationId xmlns:a16="http://schemas.microsoft.com/office/drawing/2014/main" id="{3C3EBE8F-3933-4F20-88FB-40E7D449D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97" y="732348"/>
            <a:ext cx="2318592" cy="173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05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0" y="81209"/>
            <a:ext cx="9144000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TFPreCursive" panose="03000400000000000000" pitchFamily="66" charset="0"/>
              </a:rPr>
              <a:t>The Knowledge </a:t>
            </a:r>
            <a:r>
              <a:rPr lang="en-GB" sz="2000" b="1" dirty="0">
                <a:solidFill>
                  <a:schemeClr val="bg1"/>
                </a:solidFill>
                <a:latin typeface="NTFPreCursive" panose="03000400000000000000" pitchFamily="66" charset="0"/>
              </a:rPr>
              <a:t>– The things I need to know and remember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34729" y="996166"/>
            <a:ext cx="4126296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SassoonPrimaryInfant" pitchFamily="2" charset="0"/>
              </a:rPr>
              <a:t>We are word collectors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325" y="600356"/>
            <a:ext cx="5719114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NTFPreCursive" panose="03000400000000000000" pitchFamily="66" charset="0"/>
              </a:rPr>
              <a:t>Key Knowledge</a:t>
            </a:r>
          </a:p>
        </p:txBody>
      </p:sp>
      <p:sp>
        <p:nvSpPr>
          <p:cNvPr id="7" name="Rectangle 6"/>
          <p:cNvSpPr/>
          <p:nvPr/>
        </p:nvSpPr>
        <p:spPr>
          <a:xfrm>
            <a:off x="7934730" y="1455530"/>
            <a:ext cx="4122874" cy="264687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latin typeface="SassoonPrimaryInfant" pitchFamily="2" charset="0"/>
                <a:ea typeface="Arial" panose="020B0604020202020204" pitchFamily="34" charset="0"/>
              </a:rPr>
              <a:t>Here are some words we will use when we talk about Mondrian’s paintings and do our own work: </a:t>
            </a:r>
          </a:p>
          <a:p>
            <a:endParaRPr lang="en-GB" sz="1400" b="1" dirty="0">
              <a:latin typeface="SassoonPrimaryInfant" pitchFamily="2" charset="0"/>
              <a:ea typeface="Arial" panose="020B0604020202020204" pitchFamily="34" charset="0"/>
            </a:endParaRPr>
          </a:p>
          <a:p>
            <a:r>
              <a:rPr lang="en-US" sz="1400" b="1" dirty="0">
                <a:latin typeface="SassoonPrimaryInfant" pitchFamily="2" charset="0"/>
              </a:rPr>
              <a:t>Words to remember from last year: </a:t>
            </a:r>
          </a:p>
          <a:p>
            <a:r>
              <a:rPr lang="en-US" sz="1400" dirty="0">
                <a:latin typeface="SassoonPrimaryInfant" pitchFamily="2" charset="0"/>
              </a:rPr>
              <a:t>primary </a:t>
            </a:r>
            <a:r>
              <a:rPr lang="en-US" sz="1400" dirty="0" err="1">
                <a:latin typeface="SassoonPrimaryInfant" pitchFamily="2" charset="0"/>
              </a:rPr>
              <a:t>colours</a:t>
            </a:r>
            <a:r>
              <a:rPr lang="en-US" sz="1400" dirty="0">
                <a:latin typeface="SassoonPrimaryInfant" pitchFamily="2" charset="0"/>
              </a:rPr>
              <a:t> – red, blue, yellow, white, black</a:t>
            </a:r>
          </a:p>
          <a:p>
            <a:r>
              <a:rPr lang="en-US" sz="1400" dirty="0">
                <a:latin typeface="SassoonPrimaryInfant" pitchFamily="2" charset="0"/>
              </a:rPr>
              <a:t>shape ,rectangle</a:t>
            </a:r>
            <a:r>
              <a:rPr lang="en-GB" sz="1400" dirty="0">
                <a:latin typeface="SassoonPrimaryInfant" pitchFamily="2" charset="0"/>
              </a:rPr>
              <a:t>, square</a:t>
            </a:r>
          </a:p>
          <a:p>
            <a:endParaRPr lang="en-GB" sz="1400" dirty="0">
              <a:latin typeface="SassoonPrimaryInfant" pitchFamily="2" charset="0"/>
            </a:endParaRPr>
          </a:p>
          <a:p>
            <a:r>
              <a:rPr lang="en-GB" sz="1400" b="1" dirty="0">
                <a:latin typeface="SassoonPrimaryInfant" pitchFamily="2" charset="0"/>
              </a:rPr>
              <a:t>New words for Year 1</a:t>
            </a:r>
          </a:p>
          <a:p>
            <a:r>
              <a:rPr lang="en-GB" sz="1400" dirty="0">
                <a:latin typeface="SassoonPrimaryInfant" pitchFamily="2" charset="0"/>
              </a:rPr>
              <a:t>outline, edge, shape, space, straight, line, thick, thin, art, artist, inspire, abstract</a:t>
            </a:r>
            <a:endParaRPr lang="en-US" sz="1400" b="1" dirty="0">
              <a:latin typeface="SassoonPrimaryInfant" pitchFamily="2" charset="0"/>
              <a:ea typeface="Arial" panose="020B0604020202020204" pitchFamily="34" charset="0"/>
            </a:endParaRPr>
          </a:p>
          <a:p>
            <a:endParaRPr lang="en-GB" sz="1200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3761" y="1033610"/>
            <a:ext cx="2883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52" y="0"/>
            <a:ext cx="794945" cy="8744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D9A03F-E055-489E-A501-D6A16046E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44" y="971977"/>
            <a:ext cx="1347884" cy="13283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216B0F-E980-42F4-BB79-ABF1FCF0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96" y="1033610"/>
            <a:ext cx="1782245" cy="11797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21B45C-8C60-42B7-BC68-4815D45D9C9D}"/>
              </a:ext>
            </a:extLst>
          </p:cNvPr>
          <p:cNvSpPr txBox="1"/>
          <p:nvPr/>
        </p:nvSpPr>
        <p:spPr>
          <a:xfrm>
            <a:off x="8029776" y="4260372"/>
            <a:ext cx="388731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ssoonPrimaryInfant" pitchFamily="2" charset="0"/>
              </a:rPr>
              <a:t>Have you ever seen anything inspired by Mondrian’s work?</a:t>
            </a:r>
            <a:endParaRPr lang="en-GB" sz="1400" dirty="0">
              <a:latin typeface="SassoonPrimaryInfant" pitchFamily="2" charset="0"/>
            </a:endParaRPr>
          </a:p>
        </p:txBody>
      </p:sp>
      <p:pic>
        <p:nvPicPr>
          <p:cNvPr id="29" name="Picture 4" descr="mondrian18">
            <a:extLst>
              <a:ext uri="{FF2B5EF4-FFF2-40B4-BE49-F238E27FC236}">
                <a16:creationId xmlns:a16="http://schemas.microsoft.com/office/drawing/2014/main" id="{9D34D8E6-A79C-4310-9104-9387C824A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5" y="1361079"/>
            <a:ext cx="1522736" cy="19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mondrian1">
            <a:extLst>
              <a:ext uri="{FF2B5EF4-FFF2-40B4-BE49-F238E27FC236}">
                <a16:creationId xmlns:a16="http://schemas.microsoft.com/office/drawing/2014/main" id="{C021FFCA-D41A-4EFC-9953-F56E0903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058" y="4179637"/>
            <a:ext cx="2182168" cy="258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9710" y="2300362"/>
            <a:ext cx="3044491" cy="1922857"/>
          </a:xfrm>
          <a:prstGeom prst="roundRect">
            <a:avLst>
              <a:gd name="adj" fmla="val 5871"/>
            </a:avLst>
          </a:prstGeom>
          <a:solidFill>
            <a:schemeClr val="bg1"/>
          </a:solidFill>
          <a:ln w="28575">
            <a:solidFill>
              <a:srgbClr val="7D9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ysClr val="windowText" lastClr="000000"/>
                </a:solidFill>
                <a:latin typeface="SassoonPrimaryInfant" pitchFamily="2" charset="0"/>
              </a:rPr>
              <a:t>Mondrian was interested in abstract art. Abstract art doesn’t show pictures of things but uses colours, lines and shapes to express how the artist is feeling. </a:t>
            </a:r>
          </a:p>
          <a:p>
            <a:endParaRPr lang="en-GB" sz="1400" dirty="0">
              <a:solidFill>
                <a:sysClr val="windowText" lastClr="000000"/>
              </a:solidFill>
              <a:latin typeface="SassoonPrimaryInfant" pitchFamily="2" charset="0"/>
            </a:endParaRPr>
          </a:p>
          <a:p>
            <a:r>
              <a:rPr lang="en-GB" sz="1400" dirty="0">
                <a:solidFill>
                  <a:sysClr val="windowText" lastClr="000000"/>
                </a:solidFill>
                <a:latin typeface="SassoonPrimaryInfant" pitchFamily="2" charset="0"/>
              </a:rPr>
              <a:t>Mondrian liked to paint using the primary colours with black lines and white spaces. 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t="14317" r="16021" b="17388"/>
          <a:stretch/>
        </p:blipFill>
        <p:spPr bwMode="auto">
          <a:xfrm>
            <a:off x="4061177" y="1218402"/>
            <a:ext cx="1505244" cy="1922857"/>
          </a:xfrm>
          <a:prstGeom prst="roundRect">
            <a:avLst>
              <a:gd name="adj" fmla="val 6682"/>
            </a:avLst>
          </a:prstGeom>
          <a:noFill/>
          <a:ln w="28575">
            <a:solidFill>
              <a:srgbClr val="7D9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3723595" y="3356062"/>
            <a:ext cx="2242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NTFPreCursive" panose="03000400000000000000" pitchFamily="66" charset="0"/>
              </a:rPr>
              <a:t>Self Portrait (c1900)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latin typeface="NTFPreCursive" panose="03000400000000000000" pitchFamily="66" charset="0"/>
              </a:rPr>
              <a:t>by Piet Mondrian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7D015D-D832-4B21-8EDC-D6F4DFD369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56" y="4991800"/>
            <a:ext cx="2124710" cy="154618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C2F686-F0E6-4DC2-A6F5-9A0721DC3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26" y="4907980"/>
            <a:ext cx="1244133" cy="18662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64170" y="4137450"/>
            <a:ext cx="3887318" cy="242801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3595" y="4377197"/>
            <a:ext cx="3676601" cy="19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2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5757</TotalTime>
  <Words>521</Words>
  <Application>Microsoft Office PowerPoint</Application>
  <PresentationFormat>Widescreen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Comic Sans MS</vt:lpstr>
      <vt:lpstr>NTFPreCursive</vt:lpstr>
      <vt:lpstr>SassoonPrimaryInfant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Nott</dc:creator>
  <cp:lastModifiedBy>Annmarie Reilly</cp:lastModifiedBy>
  <cp:revision>189</cp:revision>
  <cp:lastPrinted>2021-04-06T09:54:08Z</cp:lastPrinted>
  <dcterms:created xsi:type="dcterms:W3CDTF">2021-03-31T23:58:16Z</dcterms:created>
  <dcterms:modified xsi:type="dcterms:W3CDTF">2024-10-31T10:49:52Z</dcterms:modified>
</cp:coreProperties>
</file>