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handoutMasterIdLst>
    <p:handoutMasterId r:id="rId3"/>
  </p:handoutMasterIdLst>
  <p:sldIdLst>
    <p:sldId id="281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870E"/>
    <a:srgbClr val="61F22E"/>
    <a:srgbClr val="FF0066"/>
    <a:srgbClr val="D88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0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DE394-D8FD-4D2F-B95E-F27ECD55B9EE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2E0FA-EE39-49A0-B552-341FF00B7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17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0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1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6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2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1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73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59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5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4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FFEC-95B3-4343-8A01-276E162F4ADA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9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https://www.youtube.com/watch?app=desktop&amp;v=2N7bhkOyuJ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25" y="238125"/>
            <a:ext cx="940410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SassoonPrimaryInfant" pitchFamily="2" charset="0"/>
              </a:rPr>
              <a:t>Year 1 – Autumn 1 </a:t>
            </a:r>
            <a:r>
              <a:rPr lang="en-GB" sz="1600" b="1" i="1" dirty="0">
                <a:latin typeface="SassoonPrimaryInfant" pitchFamily="2" charset="0"/>
              </a:rPr>
              <a:t>– Clay Sculptures -  </a:t>
            </a:r>
            <a:r>
              <a:rPr lang="en-GB" sz="1600" b="1" dirty="0">
                <a:latin typeface="SassoonPrimaryInfant" pitchFamily="2" charset="0"/>
              </a:rPr>
              <a:t>Art Knowledge Organiser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65612"/>
              </p:ext>
            </p:extLst>
          </p:nvPr>
        </p:nvGraphicFramePr>
        <p:xfrm>
          <a:off x="8194781" y="968037"/>
          <a:ext cx="3837854" cy="5840329"/>
        </p:xfrm>
        <a:graphic>
          <a:graphicData uri="http://schemas.openxmlformats.org/drawingml/2006/table">
            <a:tbl>
              <a:tblPr/>
              <a:tblGrid>
                <a:gridCol w="3837854">
                  <a:extLst>
                    <a:ext uri="{9D8B030D-6E8A-4147-A177-3AD203B41FA5}">
                      <a16:colId xmlns:a16="http://schemas.microsoft.com/office/drawing/2014/main" val="1517437531"/>
                    </a:ext>
                  </a:extLst>
                </a:gridCol>
              </a:tblGrid>
              <a:tr h="377802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NTFPreCursive" panose="03000400000000000000" pitchFamily="66" charset="0"/>
                        </a:rPr>
                        <a:t>Character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latin typeface="NTFPreCursive" panose="03000400000000000000" pitchFamily="66" charset="0"/>
                        </a:rPr>
                        <a:t> Muscles</a:t>
                      </a:r>
                      <a:endParaRPr lang="en-GB" sz="1600" b="1" dirty="0">
                        <a:solidFill>
                          <a:srgbClr val="FF0000"/>
                        </a:solidFill>
                        <a:latin typeface="NTFPreCursive" panose="03000400000000000000" pitchFamily="66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04865"/>
                  </a:ext>
                </a:extLst>
              </a:tr>
              <a:tr h="269225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dirty="0">
                          <a:latin typeface="SassoonPrimaryInfant" pitchFamily="2" charset="0"/>
                        </a:rPr>
                        <a:t>Creativity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36671"/>
                  </a:ext>
                </a:extLst>
              </a:tr>
              <a:tr h="71793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How</a:t>
                      </a:r>
                      <a:r>
                        <a:rPr lang="en-GB" sz="1400" b="1" baseline="0" dirty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 can my family help me?</a:t>
                      </a:r>
                    </a:p>
                    <a:p>
                      <a:pPr algn="ctr"/>
                      <a:r>
                        <a:rPr lang="en-GB" sz="1400" b="1" baseline="0" dirty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Questions they can ask me and knowledge they can quiz me on.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191729"/>
                  </a:ext>
                </a:extLst>
              </a:tr>
              <a:tr h="124635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latin typeface="SassoonPrimaryInfant" pitchFamily="2" charset="0"/>
                        </a:rPr>
                        <a:t>Do you know any famous artists who create clay sculptures?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latin typeface="SassoonPrimaryInfant" pitchFamily="2" charset="0"/>
                        </a:rPr>
                        <a:t>Can you remember what techniques artists use when working with clay?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latin typeface="SassoonPrimaryInfant" pitchFamily="2" charset="0"/>
                        </a:rPr>
                        <a:t>Can you talk about different things made form clay at home?</a:t>
                      </a:r>
                      <a:endParaRPr lang="en-GB" sz="1200" b="0" baseline="0" dirty="0"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165255"/>
                  </a:ext>
                </a:extLst>
              </a:tr>
              <a:tr h="1472969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Links to other learning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SassoonPrimaryInfant" pitchFamily="2" charset="0"/>
                        </a:rPr>
                        <a:t>This art unit links to what we learning in science linking to the 5 senses.  Also in our computing topic we have been looking at how to draw computerised facial images.</a:t>
                      </a:r>
                      <a:r>
                        <a:rPr lang="en-US" sz="1200" baseline="0" dirty="0">
                          <a:latin typeface="SassoonPrimaryInfant" pitchFamily="2" charset="0"/>
                        </a:rPr>
                        <a:t> </a:t>
                      </a:r>
                      <a:endParaRPr lang="en-GB" sz="1200" dirty="0">
                        <a:latin typeface="SassoonPrimaryInfant" pitchFamily="2" charset="0"/>
                      </a:endParaRPr>
                    </a:p>
                    <a:p>
                      <a:endParaRPr lang="en-GB" sz="1200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125980"/>
                  </a:ext>
                </a:extLst>
              </a:tr>
              <a:tr h="1705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Further Learning I can do at home</a:t>
                      </a:r>
                      <a:endParaRPr lang="en-GB" sz="1200" b="0" baseline="0" dirty="0">
                        <a:latin typeface="SassoonPrimaryInfant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latin typeface="SassoonPrimaryInfant" pitchFamily="2" charset="0"/>
                        </a:rPr>
                        <a:t>Explore what is clay website and how to use it: </a:t>
                      </a:r>
                      <a:r>
                        <a:rPr lang="en-US" sz="1200" dirty="0">
                          <a:latin typeface="Comic Sans MS" panose="030F0702030302020204" pitchFamily="66" charset="0"/>
                          <a:hlinkClick r:id="rId2"/>
                        </a:rPr>
                        <a:t>https://www.youtube.com/watch?app=desktop&amp;v=2N7bhkOyuJg</a:t>
                      </a:r>
                      <a:endParaRPr lang="en-US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1200" b="0" baseline="0" dirty="0">
                          <a:latin typeface="SassoonPrimaryInfant" pitchFamily="2" charset="0"/>
                        </a:rPr>
                        <a:t>Use modelling materials such as Play Doh to make their own models at home.</a:t>
                      </a:r>
                    </a:p>
                    <a:p>
                      <a:r>
                        <a:rPr lang="en-US" sz="1200" b="0" baseline="0" dirty="0">
                          <a:latin typeface="SassoonPrimaryInfant" pitchFamily="2" charset="0"/>
                        </a:rPr>
                        <a:t>Look at photographs and discuss different facial features. </a:t>
                      </a:r>
                    </a:p>
                    <a:p>
                      <a:r>
                        <a:rPr lang="en-US" sz="1200" b="0" baseline="0" dirty="0">
                          <a:latin typeface="SassoonPrimaryInfant" pitchFamily="2" charset="0"/>
                        </a:rPr>
                        <a:t>Talk about any type of art and what you like or don’t like!</a:t>
                      </a:r>
                    </a:p>
                    <a:p>
                      <a:endParaRPr lang="en-GB" sz="1200" b="0" baseline="0" dirty="0"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51059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088" y="896592"/>
            <a:ext cx="333375" cy="3067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71969" y="660261"/>
            <a:ext cx="330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en-GB" sz="14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17535" y="5606896"/>
            <a:ext cx="7157823" cy="729495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rgbClr val="FFFF00"/>
                </a:solidFill>
                <a:latin typeface="SassoonPrimaryInfant" pitchFamily="2" charset="0"/>
              </a:rPr>
              <a:t>How will my learning be assessed? </a:t>
            </a:r>
          </a:p>
          <a:p>
            <a:r>
              <a:rPr lang="en-GB" sz="1400" dirty="0">
                <a:solidFill>
                  <a:srgbClr val="FFFF00"/>
                </a:solidFill>
                <a:latin typeface="SassoonPrimaryInfant" pitchFamily="2" charset="0"/>
              </a:rPr>
              <a:t>There will be photographs in the class floor book. Children will talk about  their own work and also the work of other children.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9364" y="1457660"/>
            <a:ext cx="3489387" cy="2154436"/>
          </a:xfrm>
          <a:prstGeom prst="rect">
            <a:avLst/>
          </a:prstGeom>
          <a:solidFill>
            <a:srgbClr val="DA870E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400" dirty="0">
                <a:latin typeface="NTFPreCursive" panose="03000400000000000000" pitchFamily="66" charset="0"/>
              </a:rPr>
              <a:t>-</a:t>
            </a:r>
            <a:r>
              <a:rPr lang="en-GB" sz="1200" dirty="0">
                <a:latin typeface="SassoonPrimaryInfant" pitchFamily="2" charset="0"/>
              </a:rPr>
              <a:t>We will use a range of materials creatively to design and make products.</a:t>
            </a:r>
          </a:p>
          <a:p>
            <a:pPr lvl="0"/>
            <a:r>
              <a:rPr lang="en-GB" sz="1200" dirty="0">
                <a:latin typeface="SassoonPrimaryInfant" pitchFamily="2" charset="0"/>
              </a:rPr>
              <a:t>-We will use clay to develop and sculpture</a:t>
            </a:r>
            <a:r>
              <a:rPr lang="en-US" sz="1200" dirty="0"/>
              <a:t> to design and make products </a:t>
            </a:r>
          </a:p>
          <a:p>
            <a:pPr lvl="0"/>
            <a:r>
              <a:rPr lang="en-US" sz="1200" dirty="0"/>
              <a:t> - We will develop a range of design techniques  using line, shape, form and space </a:t>
            </a:r>
            <a:endParaRPr lang="en-GB" sz="1200" dirty="0">
              <a:latin typeface="SassoonPrimaryInfant" pitchFamily="2" charset="0"/>
            </a:endParaRPr>
          </a:p>
          <a:p>
            <a:pPr lvl="0"/>
            <a:r>
              <a:rPr lang="en-GB" sz="1200" dirty="0">
                <a:latin typeface="SassoonPrimaryInfant" pitchFamily="2" charset="0"/>
              </a:rPr>
              <a:t>-</a:t>
            </a:r>
            <a:r>
              <a:rPr lang="en-US" sz="1200" dirty="0">
                <a:latin typeface="SassoonPrimaryInfant" pitchFamily="2" charset="0"/>
              </a:rPr>
              <a:t>-We will learn about the work of a range of artists, craft makers and designers, describing the differences and similarities between different practices and disciplines, and making links to our own work</a:t>
            </a:r>
            <a:endParaRPr lang="en-GB" sz="1200" dirty="0">
              <a:latin typeface="SassoonPrimaryInfant" pitchFamily="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662" y="-837"/>
            <a:ext cx="794945" cy="8744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2ABA79-B393-44FA-88FF-A1AE9D474D53}"/>
              </a:ext>
            </a:extLst>
          </p:cNvPr>
          <p:cNvSpPr txBox="1"/>
          <p:nvPr/>
        </p:nvSpPr>
        <p:spPr>
          <a:xfrm>
            <a:off x="233752" y="4022348"/>
            <a:ext cx="273213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assoonPrimaryInfant" pitchFamily="2" charset="0"/>
              </a:rPr>
              <a:t>We will be artists by:</a:t>
            </a:r>
            <a:endParaRPr lang="en-GB" sz="1400" b="1" dirty="0">
              <a:latin typeface="SassoonPrimaryInfant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9C34BB-AFCD-4F44-AE50-5615C3825D3A}"/>
              </a:ext>
            </a:extLst>
          </p:cNvPr>
          <p:cNvSpPr txBox="1"/>
          <p:nvPr/>
        </p:nvSpPr>
        <p:spPr>
          <a:xfrm>
            <a:off x="140766" y="814149"/>
            <a:ext cx="383785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SassoonPrimaryInfant" pitchFamily="2" charset="0"/>
              </a:rPr>
              <a:t>National Curriculum information: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2B8F3C-4E3D-445F-947E-B5F57CC98E7A}"/>
              </a:ext>
            </a:extLst>
          </p:cNvPr>
          <p:cNvSpPr/>
          <p:nvPr/>
        </p:nvSpPr>
        <p:spPr>
          <a:xfrm>
            <a:off x="233752" y="4408350"/>
            <a:ext cx="3489387" cy="11045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NTFPreCursive" panose="030004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2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Learning new vocabulary and begin to use it to show our knowledge &amp; understanding. </a:t>
            </a:r>
            <a:endParaRPr lang="en-GB" sz="1200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2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-Using a range of materials to sculpt, </a:t>
            </a:r>
            <a:r>
              <a:rPr lang="en-US" sz="1200" dirty="0" err="1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mould</a:t>
            </a:r>
            <a:r>
              <a:rPr lang="en-US" sz="12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carve in clay create a clay sculpture.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2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-Create my own clay sculpture</a:t>
            </a:r>
            <a:endParaRPr lang="en-GB" sz="1200" dirty="0">
              <a:latin typeface="SassoonPrimaryInfa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E4D8ADA-75B9-4860-B9DD-0A618C6378FE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585198" y="1280519"/>
            <a:ext cx="1905154" cy="186679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A327F4E-68CE-4D31-924C-80DCA1FC66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8485" y="3288947"/>
            <a:ext cx="4240949" cy="14897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CA70AD0-7DE9-4678-83E6-843CA3FC51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7259" y="1463163"/>
            <a:ext cx="1471267" cy="156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5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5798</TotalTime>
  <Words>348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NTFPreCursive</vt:lpstr>
      <vt:lpstr>SassoonPrimaryInfant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Nott</dc:creator>
  <cp:lastModifiedBy>Annmarie Reilly</cp:lastModifiedBy>
  <cp:revision>193</cp:revision>
  <cp:lastPrinted>2021-04-06T09:54:08Z</cp:lastPrinted>
  <dcterms:created xsi:type="dcterms:W3CDTF">2021-03-31T23:58:16Z</dcterms:created>
  <dcterms:modified xsi:type="dcterms:W3CDTF">2024-11-01T16:37:32Z</dcterms:modified>
</cp:coreProperties>
</file>