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80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 Heath" initials="OH" lastIdx="1" clrIdx="0">
    <p:extLst>
      <p:ext uri="{19B8F6BF-5375-455C-9EA6-DF929625EA0E}">
        <p15:presenceInfo xmlns:p15="http://schemas.microsoft.com/office/powerpoint/2012/main" userId="S-1-5-21-1106211245-589266399-2479874407-1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67ED0"/>
    <a:srgbClr val="FF65AE"/>
    <a:srgbClr val="AFFFAF"/>
    <a:srgbClr val="D7ABFF"/>
    <a:srgbClr val="8300FF"/>
    <a:srgbClr val="FFBDDC"/>
    <a:srgbClr val="00FF02"/>
    <a:srgbClr val="FFFF00"/>
    <a:srgbClr val="FF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5037" autoAdjust="0"/>
  </p:normalViewPr>
  <p:slideViewPr>
    <p:cSldViewPr snapToGrid="0">
      <p:cViewPr>
        <p:scale>
          <a:sx n="90" d="100"/>
          <a:sy n="90" d="100"/>
        </p:scale>
        <p:origin x="912" y="-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A3EF5-D6E5-4988-A3B9-B31AB71DEF51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3E262-E1CF-4762-A4C5-1C6C1130D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0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3E262-E1CF-4762-A4C5-1C6C1130DB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5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4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81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60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4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4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5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3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95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8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2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CFFEC-95B3-4343-8A01-276E162F4ADA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42950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AFB7ED0-06CB-46DF-A131-EAD88365B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63247"/>
              </p:ext>
            </p:extLst>
          </p:nvPr>
        </p:nvGraphicFramePr>
        <p:xfrm>
          <a:off x="401540" y="680772"/>
          <a:ext cx="3258729" cy="346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211">
                  <a:extLst>
                    <a:ext uri="{9D8B030D-6E8A-4147-A177-3AD203B41FA5}">
                      <a16:colId xmlns:a16="http://schemas.microsoft.com/office/drawing/2014/main" val="3661751196"/>
                    </a:ext>
                  </a:extLst>
                </a:gridCol>
                <a:gridCol w="1615518">
                  <a:extLst>
                    <a:ext uri="{9D8B030D-6E8A-4147-A177-3AD203B41FA5}">
                      <a16:colId xmlns:a16="http://schemas.microsoft.com/office/drawing/2014/main" val="2111612970"/>
                    </a:ext>
                  </a:extLst>
                </a:gridCol>
              </a:tblGrid>
              <a:tr h="4553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are word collectors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45532"/>
                  </a:ext>
                </a:extLst>
              </a:tr>
              <a:tr h="56402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textiles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Fabrics or cloths used for things like curtains and clothes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047171"/>
                  </a:ext>
                </a:extLst>
              </a:tr>
              <a:tr h="56402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designer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Comic Sans MS" panose="030F0702030302020204" pitchFamily="66" charset="0"/>
                        </a:rPr>
                        <a:t>a person who comes up with something new</a:t>
                      </a:r>
                    </a:p>
                  </a:txBody>
                  <a:tcPr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8676"/>
                  </a:ext>
                </a:extLst>
              </a:tr>
              <a:tr h="75359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pattern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repeated design, often used on wallpaper or fabric</a:t>
                      </a:r>
                    </a:p>
                  </a:txBody>
                  <a:tcPr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69801"/>
                  </a:ext>
                </a:extLst>
              </a:tr>
              <a:tr h="1067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Arts and Crafts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omic Sans MS" panose="030F0702030302020204" pitchFamily="66" charset="0"/>
                        </a:rPr>
                        <a:t>A movement that wanted to bring back hand-made crafts and make art beautiful and useful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6063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DE40553A-C1DF-406C-A89A-3977DF13BC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6606" y="0"/>
            <a:ext cx="909394" cy="97308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8D041B6-9048-44E6-A438-DB54795869E7}"/>
              </a:ext>
            </a:extLst>
          </p:cNvPr>
          <p:cNvSpPr txBox="1"/>
          <p:nvPr/>
        </p:nvSpPr>
        <p:spPr>
          <a:xfrm>
            <a:off x="1554811" y="6164397"/>
            <a:ext cx="75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NTFPreCursivefk" panose="03000400000000000000" pitchFamily="66" charset="0"/>
              </a:rPr>
              <a:t> </a:t>
            </a:r>
            <a:endParaRPr lang="en-GB" b="1" dirty="0">
              <a:latin typeface="NTFPreCursivefk" panose="03000400000000000000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395793-CB2C-4AC7-A191-303DBF046CEA}"/>
              </a:ext>
            </a:extLst>
          </p:cNvPr>
          <p:cNvSpPr txBox="1"/>
          <p:nvPr/>
        </p:nvSpPr>
        <p:spPr>
          <a:xfrm>
            <a:off x="401540" y="4355310"/>
            <a:ext cx="3308519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What did William Morris believe?</a:t>
            </a:r>
          </a:p>
          <a:p>
            <a:endParaRPr lang="en-US" sz="1200" b="1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</a:rPr>
              <a:t>He believed that things should be </a:t>
            </a:r>
            <a:r>
              <a:rPr lang="en-US" sz="1200" b="1" dirty="0">
                <a:latin typeface="Comic Sans MS" panose="030F0702030302020204" pitchFamily="66" charset="0"/>
              </a:rPr>
              <a:t>well-made</a:t>
            </a:r>
            <a:r>
              <a:rPr lang="en-US" sz="1200" dirty="0">
                <a:latin typeface="Comic Sans MS" panose="030F0702030302020204" pitchFamily="66" charset="0"/>
              </a:rPr>
              <a:t> and </a:t>
            </a:r>
            <a:r>
              <a:rPr lang="en-US" sz="1200" b="1" dirty="0">
                <a:latin typeface="Comic Sans MS" panose="030F0702030302020204" pitchFamily="66" charset="0"/>
              </a:rPr>
              <a:t>beautiful</a:t>
            </a:r>
            <a:r>
              <a:rPr lang="en-US" sz="12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</a:rPr>
              <a:t>He thought people should make things by </a:t>
            </a:r>
            <a:r>
              <a:rPr lang="en-US" sz="1200" b="1" dirty="0">
                <a:latin typeface="Comic Sans MS" panose="030F0702030302020204" pitchFamily="66" charset="0"/>
              </a:rPr>
              <a:t>hand</a:t>
            </a:r>
            <a:r>
              <a:rPr lang="en-US" sz="1200" dirty="0">
                <a:latin typeface="Comic Sans MS" panose="030F0702030302020204" pitchFamily="66" charset="0"/>
              </a:rPr>
              <a:t> instead of using machines.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</a:rPr>
              <a:t>Morris was part of a movement called the </a:t>
            </a:r>
            <a:r>
              <a:rPr lang="en-US" sz="1200" b="1" dirty="0">
                <a:latin typeface="Comic Sans MS" panose="030F0702030302020204" pitchFamily="66" charset="0"/>
              </a:rPr>
              <a:t>Arts and Crafts Movement</a:t>
            </a:r>
            <a:r>
              <a:rPr lang="en-US" sz="1200" dirty="0">
                <a:latin typeface="Comic Sans MS" panose="030F0702030302020204" pitchFamily="66" charset="0"/>
              </a:rPr>
              <a:t>, which wanted to make sure that art and craft were combined and valued equally.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1AE2BF-8113-49E6-B763-8C1C1C5FD2E0}"/>
              </a:ext>
            </a:extLst>
          </p:cNvPr>
          <p:cNvSpPr txBox="1"/>
          <p:nvPr/>
        </p:nvSpPr>
        <p:spPr>
          <a:xfrm>
            <a:off x="0" y="242675"/>
            <a:ext cx="9194006" cy="317459"/>
          </a:xfrm>
          <a:prstGeom prst="rect">
            <a:avLst/>
          </a:prstGeom>
          <a:solidFill>
            <a:srgbClr val="FF7F00"/>
          </a:solidFill>
        </p:spPr>
        <p:txBody>
          <a:bodyPr wrap="square" rtlCol="0">
            <a:spAutoFit/>
          </a:bodyPr>
          <a:lstStyle/>
          <a:p>
            <a:r>
              <a:rPr lang="en-GB" sz="1463" b="1" dirty="0"/>
              <a:t>    Year 2 – Summer	    The Knowledge	                                             William Morris:  artist, poet, manufacturer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F78D7B-8B05-4169-90D4-38FD32EC9152}"/>
              </a:ext>
            </a:extLst>
          </p:cNvPr>
          <p:cNvSpPr txBox="1"/>
          <p:nvPr/>
        </p:nvSpPr>
        <p:spPr>
          <a:xfrm>
            <a:off x="8115591" y="2531324"/>
            <a:ext cx="16904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Strawberry Thief</a:t>
            </a:r>
          </a:p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(tapestry)</a:t>
            </a:r>
          </a:p>
          <a:p>
            <a:endParaRPr lang="en-GB" sz="1400" dirty="0">
              <a:latin typeface="NTFPreCursive" panose="03000400000000000000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2477F-A2B5-496F-AA52-832DBD563A77}"/>
              </a:ext>
            </a:extLst>
          </p:cNvPr>
          <p:cNvSpPr txBox="1"/>
          <p:nvPr/>
        </p:nvSpPr>
        <p:spPr>
          <a:xfrm>
            <a:off x="6087453" y="953199"/>
            <a:ext cx="1878997" cy="236186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William Morris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1834-1896</a:t>
            </a:r>
          </a:p>
          <a:p>
            <a:endParaRPr lang="en-US" sz="1200" b="1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Morris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was an inspirational figure in the Arts and Craft Movement. </a:t>
            </a:r>
            <a:r>
              <a:rPr lang="en-US" sz="1200" b="0" i="0" u="none" strike="noStrike" baseline="0" dirty="0">
                <a:latin typeface="Comic Sans MS" panose="030F0702030302020204" pitchFamily="66" charset="0"/>
              </a:rPr>
              <a:t>He used his art work and designs to</a:t>
            </a:r>
          </a:p>
          <a:p>
            <a:pPr algn="ctr"/>
            <a:r>
              <a:rPr lang="en-US" sz="1200" b="0" i="0" u="none" strike="noStrike" baseline="0" dirty="0">
                <a:latin typeface="Comic Sans MS" panose="030F0702030302020204" pitchFamily="66" charset="0"/>
              </a:rPr>
              <a:t>create stained glass windows, tapestries, </a:t>
            </a:r>
            <a:r>
              <a:rPr lang="en-GB" sz="1200" b="0" i="0" u="none" strike="noStrike" baseline="0" dirty="0">
                <a:latin typeface="Comic Sans MS" panose="030F0702030302020204" pitchFamily="66" charset="0"/>
              </a:rPr>
              <a:t>fabrics and wall papers.</a:t>
            </a:r>
            <a:endParaRPr lang="en-GB" sz="1200" dirty="0">
              <a:latin typeface="Comic Sans MS" panose="030F0702030302020204" pitchFamily="66" charset="0"/>
            </a:endParaRPr>
          </a:p>
          <a:p>
            <a:endParaRPr lang="en-GB" sz="1400" dirty="0">
              <a:latin typeface="NTFPreCursive" panose="03000400000000000000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8BFFAF-97F3-449A-8016-3E030FF83FFC}"/>
              </a:ext>
            </a:extLst>
          </p:cNvPr>
          <p:cNvSpPr txBox="1"/>
          <p:nvPr/>
        </p:nvSpPr>
        <p:spPr>
          <a:xfrm>
            <a:off x="6274770" y="3856073"/>
            <a:ext cx="3350633" cy="230832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William Morris’ Style</a:t>
            </a:r>
          </a:p>
          <a:p>
            <a:endParaRPr lang="en-US" sz="1200" b="1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Natural Patterns</a:t>
            </a:r>
            <a:r>
              <a:rPr lang="en-US" sz="1200" dirty="0">
                <a:latin typeface="Comic Sans MS" panose="030F0702030302020204" pitchFamily="66" charset="0"/>
              </a:rPr>
              <a:t>: Morris often drew from nature. Look at his work to find </a:t>
            </a:r>
            <a:r>
              <a:rPr lang="en-US" sz="1200" b="1" dirty="0">
                <a:latin typeface="Comic Sans MS" panose="030F0702030302020204" pitchFamily="66" charset="0"/>
              </a:rPr>
              <a:t>leaves</a:t>
            </a:r>
            <a:r>
              <a:rPr lang="en-US" sz="1200" dirty="0">
                <a:latin typeface="Comic Sans MS" panose="030F0702030302020204" pitchFamily="66" charset="0"/>
              </a:rPr>
              <a:t>, </a:t>
            </a:r>
            <a:r>
              <a:rPr lang="en-US" sz="1200" b="1" dirty="0">
                <a:latin typeface="Comic Sans MS" panose="030F0702030302020204" pitchFamily="66" charset="0"/>
              </a:rPr>
              <a:t>vines</a:t>
            </a:r>
            <a:r>
              <a:rPr lang="en-US" sz="1200" dirty="0">
                <a:latin typeface="Comic Sans MS" panose="030F0702030302020204" pitchFamily="66" charset="0"/>
              </a:rPr>
              <a:t>, and </a:t>
            </a:r>
            <a:r>
              <a:rPr lang="en-US" sz="1200" b="1" dirty="0">
                <a:latin typeface="Comic Sans MS" panose="030F0702030302020204" pitchFamily="66" charset="0"/>
              </a:rPr>
              <a:t>flowers</a:t>
            </a:r>
            <a:r>
              <a:rPr lang="en-US" sz="12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Detailed and Repeated</a:t>
            </a:r>
            <a:r>
              <a:rPr lang="en-US" sz="1200" dirty="0">
                <a:latin typeface="Comic Sans MS" panose="030F0702030302020204" pitchFamily="66" charset="0"/>
              </a:rPr>
              <a:t>: Morris liked to repeat his patterns to cover large areas like walls or curtains.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Rich </a:t>
            </a:r>
            <a:r>
              <a:rPr lang="en-US" sz="1200" b="1" dirty="0" err="1">
                <a:latin typeface="Comic Sans MS" panose="030F0702030302020204" pitchFamily="66" charset="0"/>
              </a:rPr>
              <a:t>Colours</a:t>
            </a:r>
            <a:r>
              <a:rPr lang="en-US" sz="1200" dirty="0">
                <a:latin typeface="Comic Sans MS" panose="030F0702030302020204" pitchFamily="66" charset="0"/>
              </a:rPr>
              <a:t>: He used lots of deep greens, blues, and reds.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A24FF-6443-4B47-BE1B-202E26D63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558" y="967718"/>
            <a:ext cx="1618605" cy="1956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E8173-11FB-4D06-A4C7-6CFF77B61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129" y="1355172"/>
            <a:ext cx="1528104" cy="1058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1747F4-F128-4789-86F0-92FEDF33E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900" y="3556526"/>
            <a:ext cx="1663293" cy="2139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0AE451-9ECA-4A18-83CA-A55C52BC5005}"/>
              </a:ext>
            </a:extLst>
          </p:cNvPr>
          <p:cNvSpPr txBox="1"/>
          <p:nvPr/>
        </p:nvSpPr>
        <p:spPr>
          <a:xfrm>
            <a:off x="4160768" y="5880339"/>
            <a:ext cx="1663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Trellis</a:t>
            </a:r>
          </a:p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(wallpaper design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717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0FA8FD684ED849B6A9FA3CE2BF3B6D" ma:contentTypeVersion="11" ma:contentTypeDescription="Create a new document." ma:contentTypeScope="" ma:versionID="005551dc18f7d39e3d848d58c35f516f">
  <xsd:schema xmlns:xsd="http://www.w3.org/2001/XMLSchema" xmlns:xs="http://www.w3.org/2001/XMLSchema" xmlns:p="http://schemas.microsoft.com/office/2006/metadata/properties" xmlns:ns2="3a3dbb9e-3481-4caa-aea9-2ff9c78bc6b8" xmlns:ns3="bf0bb6cb-ed5d-4ad8-ba11-12f0ee154677" targetNamespace="http://schemas.microsoft.com/office/2006/metadata/properties" ma:root="true" ma:fieldsID="7d8d0d627c6d512f3043cd5c92ca22c3" ns2:_="" ns3:_="">
    <xsd:import namespace="3a3dbb9e-3481-4caa-aea9-2ff9c78bc6b8"/>
    <xsd:import namespace="bf0bb6cb-ed5d-4ad8-ba11-12f0ee1546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dbb9e-3481-4caa-aea9-2ff9c78bc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ac14984-3467-417b-ac84-b733c78605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bb6cb-ed5d-4ad8-ba11-12f0ee15467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17200d0-4e87-4eb4-86eb-bde6aa94e36c}" ma:internalName="TaxCatchAll" ma:showField="CatchAllData" ma:web="bf0bb6cb-ed5d-4ad8-ba11-12f0ee154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3dbb9e-3481-4caa-aea9-2ff9c78bc6b8">
      <Terms xmlns="http://schemas.microsoft.com/office/infopath/2007/PartnerControls"/>
    </lcf76f155ced4ddcb4097134ff3c332f>
    <TaxCatchAll xmlns="bf0bb6cb-ed5d-4ad8-ba11-12f0ee154677" xsi:nil="true"/>
    <MediaLengthInSeconds xmlns="3a3dbb9e-3481-4caa-aea9-2ff9c78bc6b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0081C-0F78-48B3-8A46-A2F3A25C5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3dbb9e-3481-4caa-aea9-2ff9c78bc6b8"/>
    <ds:schemaRef ds:uri="bf0bb6cb-ed5d-4ad8-ba11-12f0ee154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40E85D-C9C5-4DB5-87C8-75D7E2C3E650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bf0bb6cb-ed5d-4ad8-ba11-12f0ee154677"/>
    <ds:schemaRef ds:uri="http://schemas.microsoft.com/office/infopath/2007/PartnerControls"/>
    <ds:schemaRef ds:uri="http://schemas.openxmlformats.org/package/2006/metadata/core-properties"/>
    <ds:schemaRef ds:uri="3a3dbb9e-3481-4caa-aea9-2ff9c78bc6b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D6CB2D-9D2D-4322-B7C9-9214906987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19247</TotalTime>
  <Words>238</Words>
  <Application>Microsoft Office PowerPoint</Application>
  <PresentationFormat>A4 Paper (210x297 mm)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Comic Sans MS</vt:lpstr>
      <vt:lpstr>NTFPreCursive</vt:lpstr>
      <vt:lpstr>NTFPreCursivefk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Forster</dc:creator>
  <cp:lastModifiedBy>Cristina Alba</cp:lastModifiedBy>
  <cp:revision>285</cp:revision>
  <cp:lastPrinted>2023-04-17T15:23:25Z</cp:lastPrinted>
  <dcterms:created xsi:type="dcterms:W3CDTF">2021-04-07T15:09:20Z</dcterms:created>
  <dcterms:modified xsi:type="dcterms:W3CDTF">2024-10-18T08:28:52Z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0x010100DC0FA8FD684ED849B6A9FA3CE2BF3B6D</vt:lpwstr>
  </property>
  <property fmtid="{D5CDD505-2E9C-101B-9397-08002B2CF9AE}" pid="3" name="Order">
    <vt:r8>37300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