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0" r:id="rId1"/>
  </p:sldMasterIdLst>
  <p:handoutMasterIdLst>
    <p:handoutMasterId r:id="rId3"/>
  </p:handoutMasterIdLst>
  <p:sldIdLst>
    <p:sldId id="280" r:id="rId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a:srgbClr val="8300FF"/>
    <a:srgbClr val="DB31D3"/>
    <a:srgbClr val="A91DA2"/>
    <a:srgbClr val="FF0066"/>
    <a:srgbClr val="DA870E"/>
    <a:srgbClr val="61F22E"/>
    <a:srgbClr val="D887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74" autoAdjust="0"/>
    <p:restoredTop sz="94660"/>
  </p:normalViewPr>
  <p:slideViewPr>
    <p:cSldViewPr snapToGrid="0">
      <p:cViewPr varScale="1">
        <p:scale>
          <a:sx n="89" d="100"/>
          <a:sy n="89" d="100"/>
        </p:scale>
        <p:origin x="91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98EDE394-D8FD-4D2F-B95E-F27ECD55B9EE}" type="datetimeFigureOut">
              <a:rPr lang="en-GB" smtClean="0"/>
              <a:t>20/07/2023</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FB52E0FA-EE39-49A0-B552-341FF00B70A8}" type="slidenum">
              <a:rPr lang="en-GB" smtClean="0"/>
              <a:t>‹#›</a:t>
            </a:fld>
            <a:endParaRPr lang="en-GB"/>
          </a:p>
        </p:txBody>
      </p:sp>
    </p:spTree>
    <p:extLst>
      <p:ext uri="{BB962C8B-B14F-4D97-AF65-F5344CB8AC3E}">
        <p14:creationId xmlns:p14="http://schemas.microsoft.com/office/powerpoint/2010/main" val="11041715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4DCFFEC-95B3-4343-8A01-276E162F4ADA}" type="datetimeFigureOut">
              <a:rPr lang="en-GB" smtClean="0"/>
              <a:t>20/07/2023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F43826-C16B-4FD9-9BD9-80546FCDA055}" type="slidenum">
              <a:rPr lang="en-GB" smtClean="0"/>
              <a:t>‹#›</a:t>
            </a:fld>
            <a:endParaRPr lang="en-GB"/>
          </a:p>
        </p:txBody>
      </p:sp>
    </p:spTree>
    <p:extLst>
      <p:ext uri="{BB962C8B-B14F-4D97-AF65-F5344CB8AC3E}">
        <p14:creationId xmlns:p14="http://schemas.microsoft.com/office/powerpoint/2010/main" val="1651306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4DCFFEC-95B3-4343-8A01-276E162F4ADA}" type="datetimeFigureOut">
              <a:rPr lang="en-GB" smtClean="0"/>
              <a:t>20/07/2023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F43826-C16B-4FD9-9BD9-80546FCDA055}" type="slidenum">
              <a:rPr lang="en-GB" smtClean="0"/>
              <a:t>‹#›</a:t>
            </a:fld>
            <a:endParaRPr lang="en-GB"/>
          </a:p>
        </p:txBody>
      </p:sp>
    </p:spTree>
    <p:extLst>
      <p:ext uri="{BB962C8B-B14F-4D97-AF65-F5344CB8AC3E}">
        <p14:creationId xmlns:p14="http://schemas.microsoft.com/office/powerpoint/2010/main" val="3549203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4DCFFEC-95B3-4343-8A01-276E162F4ADA}" type="datetimeFigureOut">
              <a:rPr lang="en-GB" smtClean="0"/>
              <a:t>20/07/2023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F43826-C16B-4FD9-9BD9-80546FCDA055}" type="slidenum">
              <a:rPr lang="en-GB" smtClean="0"/>
              <a:t>‹#›</a:t>
            </a:fld>
            <a:endParaRPr lang="en-GB"/>
          </a:p>
        </p:txBody>
      </p:sp>
    </p:spTree>
    <p:extLst>
      <p:ext uri="{BB962C8B-B14F-4D97-AF65-F5344CB8AC3E}">
        <p14:creationId xmlns:p14="http://schemas.microsoft.com/office/powerpoint/2010/main" val="1859412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4DCFFEC-95B3-4343-8A01-276E162F4ADA}" type="datetimeFigureOut">
              <a:rPr lang="en-GB" smtClean="0"/>
              <a:t>20/07/2023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F43826-C16B-4FD9-9BD9-80546FCDA055}" type="slidenum">
              <a:rPr lang="en-GB" smtClean="0"/>
              <a:t>‹#›</a:t>
            </a:fld>
            <a:endParaRPr lang="en-GB"/>
          </a:p>
        </p:txBody>
      </p:sp>
    </p:spTree>
    <p:extLst>
      <p:ext uri="{BB962C8B-B14F-4D97-AF65-F5344CB8AC3E}">
        <p14:creationId xmlns:p14="http://schemas.microsoft.com/office/powerpoint/2010/main" val="2663568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DCFFEC-95B3-4343-8A01-276E162F4ADA}" type="datetimeFigureOut">
              <a:rPr lang="en-GB" smtClean="0"/>
              <a:t>20/07/2023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F43826-C16B-4FD9-9BD9-80546FCDA055}" type="slidenum">
              <a:rPr lang="en-GB" smtClean="0"/>
              <a:t>‹#›</a:t>
            </a:fld>
            <a:endParaRPr lang="en-GB"/>
          </a:p>
        </p:txBody>
      </p:sp>
    </p:spTree>
    <p:extLst>
      <p:ext uri="{BB962C8B-B14F-4D97-AF65-F5344CB8AC3E}">
        <p14:creationId xmlns:p14="http://schemas.microsoft.com/office/powerpoint/2010/main" val="1628237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4DCFFEC-95B3-4343-8A01-276E162F4ADA}" type="datetimeFigureOut">
              <a:rPr lang="en-GB" smtClean="0"/>
              <a:t>20/07/2023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F43826-C16B-4FD9-9BD9-80546FCDA055}" type="slidenum">
              <a:rPr lang="en-GB" smtClean="0"/>
              <a:t>‹#›</a:t>
            </a:fld>
            <a:endParaRPr lang="en-GB"/>
          </a:p>
        </p:txBody>
      </p:sp>
    </p:spTree>
    <p:extLst>
      <p:ext uri="{BB962C8B-B14F-4D97-AF65-F5344CB8AC3E}">
        <p14:creationId xmlns:p14="http://schemas.microsoft.com/office/powerpoint/2010/main" val="3285019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4DCFFEC-95B3-4343-8A01-276E162F4ADA}" type="datetimeFigureOut">
              <a:rPr lang="en-GB" smtClean="0"/>
              <a:t>20/07/2023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BF43826-C16B-4FD9-9BD9-80546FCDA055}" type="slidenum">
              <a:rPr lang="en-GB" smtClean="0"/>
              <a:t>‹#›</a:t>
            </a:fld>
            <a:endParaRPr lang="en-GB"/>
          </a:p>
        </p:txBody>
      </p:sp>
    </p:spTree>
    <p:extLst>
      <p:ext uri="{BB962C8B-B14F-4D97-AF65-F5344CB8AC3E}">
        <p14:creationId xmlns:p14="http://schemas.microsoft.com/office/powerpoint/2010/main" val="2204733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4DCFFEC-95B3-4343-8A01-276E162F4ADA}" type="datetimeFigureOut">
              <a:rPr lang="en-GB" smtClean="0"/>
              <a:t>20/07/2023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BF43826-C16B-4FD9-9BD9-80546FCDA055}" type="slidenum">
              <a:rPr lang="en-GB" smtClean="0"/>
              <a:t>‹#›</a:t>
            </a:fld>
            <a:endParaRPr lang="en-GB"/>
          </a:p>
        </p:txBody>
      </p:sp>
    </p:spTree>
    <p:extLst>
      <p:ext uri="{BB962C8B-B14F-4D97-AF65-F5344CB8AC3E}">
        <p14:creationId xmlns:p14="http://schemas.microsoft.com/office/powerpoint/2010/main" val="2525597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DCFFEC-95B3-4343-8A01-276E162F4ADA}" type="datetimeFigureOut">
              <a:rPr lang="en-GB" smtClean="0"/>
              <a:t>20/07/2023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BF43826-C16B-4FD9-9BD9-80546FCDA055}" type="slidenum">
              <a:rPr lang="en-GB" smtClean="0"/>
              <a:t>‹#›</a:t>
            </a:fld>
            <a:endParaRPr lang="en-GB"/>
          </a:p>
        </p:txBody>
      </p:sp>
    </p:spTree>
    <p:extLst>
      <p:ext uri="{BB962C8B-B14F-4D97-AF65-F5344CB8AC3E}">
        <p14:creationId xmlns:p14="http://schemas.microsoft.com/office/powerpoint/2010/main" val="2376409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DCFFEC-95B3-4343-8A01-276E162F4ADA}" type="datetimeFigureOut">
              <a:rPr lang="en-GB" smtClean="0"/>
              <a:t>20/07/2023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F43826-C16B-4FD9-9BD9-80546FCDA055}" type="slidenum">
              <a:rPr lang="en-GB" smtClean="0"/>
              <a:t>‹#›</a:t>
            </a:fld>
            <a:endParaRPr lang="en-GB"/>
          </a:p>
        </p:txBody>
      </p:sp>
    </p:spTree>
    <p:extLst>
      <p:ext uri="{BB962C8B-B14F-4D97-AF65-F5344CB8AC3E}">
        <p14:creationId xmlns:p14="http://schemas.microsoft.com/office/powerpoint/2010/main" val="1314153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DCFFEC-95B3-4343-8A01-276E162F4ADA}" type="datetimeFigureOut">
              <a:rPr lang="en-GB" smtClean="0"/>
              <a:t>20/07/2023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F43826-C16B-4FD9-9BD9-80546FCDA055}" type="slidenum">
              <a:rPr lang="en-GB" smtClean="0"/>
              <a:t>‹#›</a:t>
            </a:fld>
            <a:endParaRPr lang="en-GB"/>
          </a:p>
        </p:txBody>
      </p:sp>
    </p:spTree>
    <p:extLst>
      <p:ext uri="{BB962C8B-B14F-4D97-AF65-F5344CB8AC3E}">
        <p14:creationId xmlns:p14="http://schemas.microsoft.com/office/powerpoint/2010/main" val="612640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DCFFEC-95B3-4343-8A01-276E162F4ADA}" type="datetimeFigureOut">
              <a:rPr lang="en-GB" smtClean="0"/>
              <a:t>20/07/2023</a:t>
            </a:fld>
            <a:endParaRPr lang="en-GB"/>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F43826-C16B-4FD9-9BD9-80546FCDA055}" type="slidenum">
              <a:rPr lang="en-GB" smtClean="0"/>
              <a:t>‹#›</a:t>
            </a:fld>
            <a:endParaRPr lang="en-GB"/>
          </a:p>
        </p:txBody>
      </p:sp>
    </p:spTree>
    <p:extLst>
      <p:ext uri="{BB962C8B-B14F-4D97-AF65-F5344CB8AC3E}">
        <p14:creationId xmlns:p14="http://schemas.microsoft.com/office/powerpoint/2010/main" val="2103291517"/>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Gravity - Key Stage Wiki">
            <a:extLst>
              <a:ext uri="{FF2B5EF4-FFF2-40B4-BE49-F238E27FC236}">
                <a16:creationId xmlns:a16="http://schemas.microsoft.com/office/drawing/2014/main" id="{7873C57B-4537-4E3D-97C9-A66AAE1BAA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05365" y="595512"/>
            <a:ext cx="2278841" cy="221047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33133" y="129340"/>
            <a:ext cx="11315700" cy="338554"/>
          </a:xfrm>
          <a:prstGeom prst="rect">
            <a:avLst/>
          </a:prstGeom>
          <a:solidFill>
            <a:srgbClr val="FFFF00"/>
          </a:solidFill>
        </p:spPr>
        <p:txBody>
          <a:bodyPr wrap="square" rtlCol="0">
            <a:spAutoFit/>
          </a:bodyPr>
          <a:lstStyle/>
          <a:p>
            <a:r>
              <a:rPr lang="en-GB" sz="1600" b="1" dirty="0"/>
              <a:t>Year 5 – Autumn – What are forces? – Science – Knowledge Organiser</a:t>
            </a:r>
          </a:p>
        </p:txBody>
      </p:sp>
      <p:pic>
        <p:nvPicPr>
          <p:cNvPr id="12" name="Picture 11"/>
          <p:cNvPicPr>
            <a:picLocks noChangeAspect="1"/>
          </p:cNvPicPr>
          <p:nvPr/>
        </p:nvPicPr>
        <p:blipFill>
          <a:blip r:embed="rId3"/>
          <a:srcRect/>
          <a:stretch/>
        </p:blipFill>
        <p:spPr>
          <a:xfrm>
            <a:off x="11210788" y="0"/>
            <a:ext cx="981211" cy="1079333"/>
          </a:xfrm>
          <a:prstGeom prst="rect">
            <a:avLst/>
          </a:prstGeom>
        </p:spPr>
      </p:pic>
      <p:graphicFrame>
        <p:nvGraphicFramePr>
          <p:cNvPr id="19" name="Table 18"/>
          <p:cNvGraphicFramePr>
            <a:graphicFrameLocks noGrp="1"/>
          </p:cNvGraphicFramePr>
          <p:nvPr>
            <p:extLst>
              <p:ext uri="{D42A27DB-BD31-4B8C-83A1-F6EECF244321}">
                <p14:modId xmlns:p14="http://schemas.microsoft.com/office/powerpoint/2010/main" val="3427232175"/>
              </p:ext>
            </p:extLst>
          </p:nvPr>
        </p:nvGraphicFramePr>
        <p:xfrm>
          <a:off x="133133" y="597234"/>
          <a:ext cx="3976288" cy="6131427"/>
        </p:xfrm>
        <a:graphic>
          <a:graphicData uri="http://schemas.openxmlformats.org/drawingml/2006/table">
            <a:tbl>
              <a:tblPr firstRow="1" bandRow="1">
                <a:tableStyleId>{5940675A-B579-460E-94D1-54222C63F5DA}</a:tableStyleId>
              </a:tblPr>
              <a:tblGrid>
                <a:gridCol w="1465942">
                  <a:extLst>
                    <a:ext uri="{9D8B030D-6E8A-4147-A177-3AD203B41FA5}">
                      <a16:colId xmlns:a16="http://schemas.microsoft.com/office/drawing/2014/main" val="1789057231"/>
                    </a:ext>
                  </a:extLst>
                </a:gridCol>
                <a:gridCol w="2510346">
                  <a:extLst>
                    <a:ext uri="{9D8B030D-6E8A-4147-A177-3AD203B41FA5}">
                      <a16:colId xmlns:a16="http://schemas.microsoft.com/office/drawing/2014/main" val="3283423030"/>
                    </a:ext>
                  </a:extLst>
                </a:gridCol>
              </a:tblGrid>
              <a:tr h="28880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u="none" dirty="0">
                          <a:effectLst/>
                          <a:latin typeface="+mn-lt"/>
                        </a:rPr>
                        <a:t>Key Vocabulary</a:t>
                      </a: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effectLst/>
                        <a:latin typeface="+mn-lt"/>
                      </a:endParaRPr>
                    </a:p>
                  </a:txBody>
                  <a:tcPr/>
                </a:tc>
                <a:extLst>
                  <a:ext uri="{0D108BD9-81ED-4DB2-BD59-A6C34878D82A}">
                    <a16:rowId xmlns:a16="http://schemas.microsoft.com/office/drawing/2014/main" val="3016331986"/>
                  </a:ext>
                </a:extLst>
              </a:tr>
              <a:tr h="433561">
                <a:tc>
                  <a:txBody>
                    <a:bodyPr/>
                    <a:lstStyle/>
                    <a:p>
                      <a:pPr algn="ctr">
                        <a:spcAft>
                          <a:spcPts val="0"/>
                        </a:spcAft>
                      </a:pPr>
                      <a:r>
                        <a:rPr lang="en-GB" sz="1200" dirty="0">
                          <a:effectLst/>
                          <a:latin typeface="+mn-lt"/>
                          <a:ea typeface="Times New Roman" panose="02020603050405020304" pitchFamily="18" charset="0"/>
                          <a:cs typeface="Times New Roman" panose="02020603050405020304" pitchFamily="18" charset="0"/>
                        </a:rPr>
                        <a:t>Force</a:t>
                      </a:r>
                    </a:p>
                  </a:txBody>
                  <a:tcPr marL="68580" marR="68580" marT="0" marB="0" anchor="ctr"/>
                </a:tc>
                <a:tc>
                  <a:txBody>
                    <a:bodyPr/>
                    <a:lstStyle/>
                    <a:p>
                      <a:r>
                        <a:rPr lang="en-GB" sz="1200" i="1" kern="1200" dirty="0">
                          <a:solidFill>
                            <a:schemeClr val="tx1"/>
                          </a:solidFill>
                          <a:effectLst/>
                          <a:latin typeface="+mn-lt"/>
                          <a:ea typeface="+mn-ea"/>
                          <a:cs typeface="+mn-cs"/>
                        </a:rPr>
                        <a:t>Strength or energy as an attribute of physical action or movement</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240419501"/>
                  </a:ext>
                </a:extLst>
              </a:tr>
              <a:tr h="586235">
                <a:tc>
                  <a:txBody>
                    <a:bodyPr/>
                    <a:lstStyle/>
                    <a:p>
                      <a:pPr algn="ctr">
                        <a:spcAft>
                          <a:spcPts val="0"/>
                        </a:spcAft>
                      </a:pPr>
                      <a:r>
                        <a:rPr lang="en-GB" sz="1200" dirty="0">
                          <a:effectLst/>
                          <a:latin typeface="+mn-lt"/>
                          <a:ea typeface="Times New Roman" panose="02020603050405020304" pitchFamily="18" charset="0"/>
                          <a:cs typeface="Times New Roman" panose="02020603050405020304" pitchFamily="18" charset="0"/>
                        </a:rPr>
                        <a:t>Friction</a:t>
                      </a:r>
                    </a:p>
                  </a:txBody>
                  <a:tcPr marL="68580" marR="68580" marT="0" marB="0" anchor="ctr"/>
                </a:tc>
                <a:tc>
                  <a:txBody>
                    <a:bodyPr/>
                    <a:lstStyle/>
                    <a:p>
                      <a:pPr>
                        <a:spcAft>
                          <a:spcPts val="0"/>
                        </a:spcAft>
                      </a:pPr>
                      <a:r>
                        <a:rPr lang="en-GB" sz="1200" i="1" kern="1200" dirty="0">
                          <a:solidFill>
                            <a:schemeClr val="tx1"/>
                          </a:solidFill>
                          <a:effectLst/>
                          <a:latin typeface="+mn-lt"/>
                          <a:ea typeface="+mn-ea"/>
                          <a:cs typeface="+mn-cs"/>
                        </a:rPr>
                        <a:t>The resistance that one surface or objects encounters when moving over another</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626951141"/>
                  </a:ext>
                </a:extLst>
              </a:tr>
              <a:tr h="556173">
                <a:tc>
                  <a:txBody>
                    <a:bodyPr/>
                    <a:lstStyle/>
                    <a:p>
                      <a:pPr algn="ctr">
                        <a:spcAft>
                          <a:spcPts val="0"/>
                        </a:spcAft>
                      </a:pPr>
                      <a:r>
                        <a:rPr lang="en-GB" sz="1200" dirty="0">
                          <a:effectLst/>
                          <a:latin typeface="+mn-lt"/>
                          <a:ea typeface="Times New Roman" panose="02020603050405020304" pitchFamily="18" charset="0"/>
                          <a:cs typeface="Times New Roman" panose="02020603050405020304" pitchFamily="18" charset="0"/>
                        </a:rPr>
                        <a:t>Gravity</a:t>
                      </a:r>
                    </a:p>
                  </a:txBody>
                  <a:tcPr marL="68580" marR="68580" marT="0" marB="0" anchor="ctr"/>
                </a:tc>
                <a:tc>
                  <a:txBody>
                    <a:bodyPr/>
                    <a:lstStyle/>
                    <a:p>
                      <a:pPr>
                        <a:spcAft>
                          <a:spcPts val="0"/>
                        </a:spcAft>
                      </a:pPr>
                      <a:r>
                        <a:rPr lang="en-GB" sz="1200" i="1" kern="1200" dirty="0">
                          <a:solidFill>
                            <a:schemeClr val="tx1"/>
                          </a:solidFill>
                          <a:effectLst/>
                          <a:latin typeface="+mn-lt"/>
                          <a:ea typeface="+mn-ea"/>
                          <a:cs typeface="+mn-cs"/>
                        </a:rPr>
                        <a:t>The force that attracts a body towards the centre of the Earth, or towards any other physical body having mass</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339009340"/>
                  </a:ext>
                </a:extLst>
              </a:tr>
              <a:tr h="436215">
                <a:tc>
                  <a:txBody>
                    <a:bodyPr/>
                    <a:lstStyle/>
                    <a:p>
                      <a:pPr algn="ctr">
                        <a:spcAft>
                          <a:spcPts val="0"/>
                        </a:spcAft>
                      </a:pPr>
                      <a:r>
                        <a:rPr lang="en-GB" sz="1200" dirty="0">
                          <a:effectLst/>
                          <a:latin typeface="+mn-lt"/>
                          <a:ea typeface="Times New Roman" panose="02020603050405020304" pitchFamily="18" charset="0"/>
                          <a:cs typeface="Times New Roman" panose="02020603050405020304" pitchFamily="18" charset="0"/>
                        </a:rPr>
                        <a:t>Air resistance</a:t>
                      </a:r>
                    </a:p>
                  </a:txBody>
                  <a:tcPr marL="68580" marR="68580" marT="0" marB="0" anchor="ctr"/>
                </a:tc>
                <a:tc>
                  <a:txBody>
                    <a:bodyPr/>
                    <a:lstStyle/>
                    <a:p>
                      <a:pPr>
                        <a:spcAft>
                          <a:spcPts val="0"/>
                        </a:spcAft>
                      </a:pPr>
                      <a:r>
                        <a:rPr lang="en-GB" sz="1200" i="1" kern="1200" dirty="0">
                          <a:solidFill>
                            <a:schemeClr val="tx1"/>
                          </a:solidFill>
                          <a:effectLst/>
                          <a:latin typeface="+mn-lt"/>
                          <a:ea typeface="+mn-ea"/>
                          <a:cs typeface="+mn-cs"/>
                        </a:rPr>
                        <a:t>Friction that occurs between air and another object</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88105765"/>
                  </a:ext>
                </a:extLst>
              </a:tr>
              <a:tr h="425309">
                <a:tc>
                  <a:txBody>
                    <a:bodyPr/>
                    <a:lstStyle/>
                    <a:p>
                      <a:pPr algn="ctr">
                        <a:spcAft>
                          <a:spcPts val="0"/>
                        </a:spcAft>
                      </a:pPr>
                      <a:r>
                        <a:rPr lang="en-GB" sz="1200" dirty="0">
                          <a:effectLst/>
                          <a:latin typeface="+mn-lt"/>
                          <a:ea typeface="Times New Roman" panose="02020603050405020304" pitchFamily="18" charset="0"/>
                          <a:cs typeface="Times New Roman" panose="02020603050405020304" pitchFamily="18" charset="0"/>
                        </a:rPr>
                        <a:t>Water resistance</a:t>
                      </a:r>
                    </a:p>
                  </a:txBody>
                  <a:tcPr marL="68580" marR="68580" marT="0" marB="0" anchor="ctr"/>
                </a:tc>
                <a:tc>
                  <a:txBody>
                    <a:bodyPr/>
                    <a:lstStyle/>
                    <a:p>
                      <a:pPr>
                        <a:spcAft>
                          <a:spcPts val="0"/>
                        </a:spcAft>
                      </a:pPr>
                      <a:r>
                        <a:rPr lang="en-GB" sz="1200" i="1" kern="1200" dirty="0">
                          <a:solidFill>
                            <a:schemeClr val="tx1"/>
                          </a:solidFill>
                          <a:effectLst/>
                          <a:latin typeface="+mn-lt"/>
                          <a:ea typeface="+mn-ea"/>
                          <a:cs typeface="+mn-cs"/>
                        </a:rPr>
                        <a:t>Friction that occurs between water and another object</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73971213"/>
                  </a:ext>
                </a:extLst>
              </a:tr>
              <a:tr h="926956">
                <a:tc>
                  <a:txBody>
                    <a:bodyPr/>
                    <a:lstStyle/>
                    <a:p>
                      <a:pPr algn="ctr">
                        <a:spcAft>
                          <a:spcPts val="0"/>
                        </a:spcAft>
                      </a:pPr>
                      <a:r>
                        <a:rPr lang="en-GB" sz="1200" dirty="0">
                          <a:effectLst/>
                          <a:latin typeface="+mn-lt"/>
                          <a:ea typeface="Times New Roman" panose="02020603050405020304" pitchFamily="18" charset="0"/>
                          <a:cs typeface="Times New Roman" panose="02020603050405020304" pitchFamily="18" charset="0"/>
                        </a:rPr>
                        <a:t>Pulley</a:t>
                      </a:r>
                    </a:p>
                  </a:txBody>
                  <a:tcPr marL="68580" marR="68580" marT="0" marB="0" anchor="ctr"/>
                </a:tc>
                <a:tc>
                  <a:txBody>
                    <a:bodyPr/>
                    <a:lstStyle/>
                    <a:p>
                      <a:pPr>
                        <a:spcAft>
                          <a:spcPts val="0"/>
                        </a:spcAft>
                      </a:pPr>
                      <a:r>
                        <a:rPr lang="en-GB" sz="1200" i="1" kern="1200" dirty="0">
                          <a:solidFill>
                            <a:schemeClr val="tx1"/>
                          </a:solidFill>
                          <a:effectLst/>
                          <a:latin typeface="+mn-lt"/>
                          <a:ea typeface="+mn-ea"/>
                          <a:cs typeface="+mn-cs"/>
                        </a:rPr>
                        <a:t>A wheel with a grooved rim around which a cord passes, which acts to change the direction of a force applied to the cord and is used to raise heavy weights</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899226461"/>
                  </a:ext>
                </a:extLst>
              </a:tr>
              <a:tr h="741565">
                <a:tc>
                  <a:txBody>
                    <a:bodyPr/>
                    <a:lstStyle/>
                    <a:p>
                      <a:pPr algn="ctr">
                        <a:spcAft>
                          <a:spcPts val="0"/>
                        </a:spcAft>
                      </a:pPr>
                      <a:r>
                        <a:rPr lang="en-GB" sz="1200" dirty="0">
                          <a:effectLst/>
                          <a:latin typeface="+mn-lt"/>
                          <a:ea typeface="Times New Roman" panose="02020603050405020304" pitchFamily="18" charset="0"/>
                          <a:cs typeface="Times New Roman" panose="02020603050405020304" pitchFamily="18" charset="0"/>
                        </a:rPr>
                        <a:t>Lever</a:t>
                      </a:r>
                    </a:p>
                  </a:txBody>
                  <a:tcPr marL="68580" marR="68580" marT="0" marB="0" anchor="ctr"/>
                </a:tc>
                <a:tc>
                  <a:txBody>
                    <a:bodyPr/>
                    <a:lstStyle/>
                    <a:p>
                      <a:pPr>
                        <a:spcAft>
                          <a:spcPts val="0"/>
                        </a:spcAft>
                      </a:pPr>
                      <a:r>
                        <a:rPr lang="en-GB" sz="1200" i="1" kern="1200" dirty="0">
                          <a:solidFill>
                            <a:schemeClr val="tx1"/>
                          </a:solidFill>
                          <a:effectLst/>
                          <a:latin typeface="+mn-lt"/>
                          <a:ea typeface="+mn-ea"/>
                          <a:cs typeface="+mn-cs"/>
                        </a:rPr>
                        <a:t>A rigid bar rested on a pivot, used to move a heavy or firmly fixed load with one end when pressure is applied to the other</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89177920"/>
                  </a:ext>
                </a:extLst>
              </a:tr>
              <a:tr h="449776">
                <a:tc>
                  <a:txBody>
                    <a:bodyPr/>
                    <a:lstStyle/>
                    <a:p>
                      <a:pPr algn="ctr">
                        <a:spcAft>
                          <a:spcPts val="0"/>
                        </a:spcAft>
                      </a:pPr>
                      <a:r>
                        <a:rPr lang="en-GB" sz="1200" dirty="0">
                          <a:effectLst/>
                          <a:latin typeface="+mn-lt"/>
                          <a:ea typeface="Times New Roman" panose="02020603050405020304" pitchFamily="18" charset="0"/>
                          <a:cs typeface="Times New Roman" panose="02020603050405020304" pitchFamily="18" charset="0"/>
                        </a:rPr>
                        <a:t>Variables</a:t>
                      </a:r>
                    </a:p>
                  </a:txBody>
                  <a:tcPr marL="68580" marR="68580" marT="0" marB="0" anchor="ctr"/>
                </a:tc>
                <a:tc>
                  <a:txBody>
                    <a:bodyPr/>
                    <a:lstStyle/>
                    <a:p>
                      <a:pPr>
                        <a:spcAft>
                          <a:spcPts val="0"/>
                        </a:spcAft>
                      </a:pPr>
                      <a:r>
                        <a:rPr lang="en-GB" sz="1200" i="1" kern="1200" dirty="0">
                          <a:solidFill>
                            <a:schemeClr val="tx1"/>
                          </a:solidFill>
                          <a:effectLst/>
                          <a:latin typeface="+mn-lt"/>
                          <a:ea typeface="+mn-ea"/>
                          <a:cs typeface="+mn-cs"/>
                        </a:rPr>
                        <a:t>An element, feature, or factor that is liable to vary or change</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136798010"/>
                  </a:ext>
                </a:extLst>
              </a:tr>
              <a:tr h="458025">
                <a:tc>
                  <a:txBody>
                    <a:bodyPr/>
                    <a:lstStyle/>
                    <a:p>
                      <a:pPr algn="ctr">
                        <a:spcAft>
                          <a:spcPts val="0"/>
                        </a:spcAft>
                      </a:pPr>
                      <a:r>
                        <a:rPr lang="en-GB" sz="1200" dirty="0">
                          <a:effectLst/>
                          <a:latin typeface="+mn-lt"/>
                          <a:ea typeface="Times New Roman" panose="02020603050405020304" pitchFamily="18" charset="0"/>
                          <a:cs typeface="Times New Roman" panose="02020603050405020304" pitchFamily="18" charset="0"/>
                        </a:rPr>
                        <a:t>Control variable</a:t>
                      </a:r>
                    </a:p>
                  </a:txBody>
                  <a:tcPr marL="68580" marR="68580" marT="0" marB="0" anchor="ctr"/>
                </a:tc>
                <a:tc>
                  <a:txBody>
                    <a:bodyPr/>
                    <a:lstStyle/>
                    <a:p>
                      <a:pPr>
                        <a:spcAft>
                          <a:spcPts val="0"/>
                        </a:spcAft>
                      </a:pPr>
                      <a:r>
                        <a:rPr lang="en-GB" sz="1200" i="1" kern="1200" dirty="0">
                          <a:solidFill>
                            <a:schemeClr val="tx1"/>
                          </a:solidFill>
                          <a:effectLst/>
                          <a:latin typeface="+mn-lt"/>
                          <a:ea typeface="+mn-ea"/>
                          <a:cs typeface="+mn-cs"/>
                        </a:rPr>
                        <a:t>A variable that is held constant or limited during research</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570848635"/>
                  </a:ext>
                </a:extLst>
              </a:tr>
              <a:tr h="447119">
                <a:tc>
                  <a:txBody>
                    <a:bodyPr/>
                    <a:lstStyle/>
                    <a:p>
                      <a:pPr algn="ctr">
                        <a:spcAft>
                          <a:spcPts val="0"/>
                        </a:spcAft>
                      </a:pPr>
                      <a:r>
                        <a:rPr lang="en-GB" sz="1200" dirty="0">
                          <a:effectLst/>
                          <a:latin typeface="+mn-lt"/>
                          <a:ea typeface="Times New Roman" panose="02020603050405020304" pitchFamily="18" charset="0"/>
                          <a:cs typeface="Times New Roman" panose="02020603050405020304" pitchFamily="18" charset="0"/>
                        </a:rPr>
                        <a:t>Independent variable</a:t>
                      </a:r>
                    </a:p>
                  </a:txBody>
                  <a:tcPr marL="68580" marR="68580" marT="0" marB="0" anchor="ctr"/>
                </a:tc>
                <a:tc>
                  <a:txBody>
                    <a:bodyPr/>
                    <a:lstStyle/>
                    <a:p>
                      <a:pPr>
                        <a:spcAft>
                          <a:spcPts val="0"/>
                        </a:spcAft>
                      </a:pPr>
                      <a:r>
                        <a:rPr lang="en-GB" sz="1200" i="1" kern="1200" dirty="0">
                          <a:solidFill>
                            <a:schemeClr val="tx1"/>
                          </a:solidFill>
                          <a:effectLst/>
                          <a:latin typeface="+mn-lt"/>
                          <a:ea typeface="+mn-ea"/>
                          <a:cs typeface="+mn-cs"/>
                        </a:rPr>
                        <a:t>A variable whose variation does not depend on that of another</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817126105"/>
                  </a:ext>
                </a:extLst>
              </a:tr>
              <a:tr h="381688">
                <a:tc>
                  <a:txBody>
                    <a:bodyPr/>
                    <a:lstStyle/>
                    <a:p>
                      <a:pPr algn="ctr">
                        <a:spcAft>
                          <a:spcPts val="0"/>
                        </a:spcAft>
                      </a:pPr>
                      <a:r>
                        <a:rPr lang="en-GB" sz="1200" dirty="0">
                          <a:effectLst/>
                          <a:latin typeface="+mn-lt"/>
                          <a:ea typeface="Times New Roman" panose="02020603050405020304" pitchFamily="18" charset="0"/>
                          <a:cs typeface="Times New Roman" panose="02020603050405020304" pitchFamily="18" charset="0"/>
                        </a:rPr>
                        <a:t>Dependent variable</a:t>
                      </a:r>
                    </a:p>
                  </a:txBody>
                  <a:tcPr marL="68580" marR="68580" marT="0" marB="0" anchor="ctr"/>
                </a:tc>
                <a:tc>
                  <a:txBody>
                    <a:bodyPr/>
                    <a:lstStyle/>
                    <a:p>
                      <a:pPr>
                        <a:spcAft>
                          <a:spcPts val="0"/>
                        </a:spcAft>
                      </a:pPr>
                      <a:r>
                        <a:rPr lang="en-GB" sz="1200" i="1" kern="1200" dirty="0">
                          <a:solidFill>
                            <a:schemeClr val="tx1"/>
                          </a:solidFill>
                          <a:effectLst/>
                          <a:latin typeface="+mn-lt"/>
                          <a:ea typeface="+mn-ea"/>
                          <a:cs typeface="+mn-cs"/>
                        </a:rPr>
                        <a:t>A variable whose value depends on that of another</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628842253"/>
                  </a:ext>
                </a:extLst>
              </a:tr>
            </a:tbl>
          </a:graphicData>
        </a:graphic>
      </p:graphicFrame>
      <p:pic>
        <p:nvPicPr>
          <p:cNvPr id="1026" name="Picture 2" descr="Effect of Friction on Objects in Motion | Science Project">
            <a:extLst>
              <a:ext uri="{FF2B5EF4-FFF2-40B4-BE49-F238E27FC236}">
                <a16:creationId xmlns:a16="http://schemas.microsoft.com/office/drawing/2014/main" id="{EB7C5927-03D1-44BA-AD91-5FA365B7437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26354" y="597234"/>
            <a:ext cx="4570220" cy="1168671"/>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6">
            <a:extLst>
              <a:ext uri="{FF2B5EF4-FFF2-40B4-BE49-F238E27FC236}">
                <a16:creationId xmlns:a16="http://schemas.microsoft.com/office/drawing/2014/main" id="{041207DE-D48D-4C9C-9948-2F9473B3B64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4365" r="17480"/>
          <a:stretch/>
        </p:blipFill>
        <p:spPr bwMode="auto">
          <a:xfrm>
            <a:off x="4326353" y="3041328"/>
            <a:ext cx="2200212" cy="181588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descr="Simple Machines: How Does a Lever Work? - Owlcation">
            <a:extLst>
              <a:ext uri="{FF2B5EF4-FFF2-40B4-BE49-F238E27FC236}">
                <a16:creationId xmlns:a16="http://schemas.microsoft.com/office/drawing/2014/main" id="{70C6F347-448D-4E22-9FD0-00E246753280}"/>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t="18003"/>
          <a:stretch/>
        </p:blipFill>
        <p:spPr bwMode="auto">
          <a:xfrm>
            <a:off x="4326353" y="5480801"/>
            <a:ext cx="2964628" cy="1247859"/>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2CF5811F-5991-4D21-A547-5CE83103EB06}"/>
              </a:ext>
            </a:extLst>
          </p:cNvPr>
          <p:cNvSpPr txBox="1"/>
          <p:nvPr/>
        </p:nvSpPr>
        <p:spPr>
          <a:xfrm>
            <a:off x="4326354" y="1862762"/>
            <a:ext cx="4570220" cy="954107"/>
          </a:xfrm>
          <a:prstGeom prst="rect">
            <a:avLst/>
          </a:prstGeom>
          <a:noFill/>
        </p:spPr>
        <p:txBody>
          <a:bodyPr wrap="square" rtlCol="0">
            <a:spAutoFit/>
          </a:bodyPr>
          <a:lstStyle/>
          <a:p>
            <a:r>
              <a:rPr lang="en-GB" sz="1400" dirty="0"/>
              <a:t>Friction is a force that occurs when two or more objects move over one another. Depending on the properties of the objects, such as what material they are made of or what shape they are, the friction can be stronger or weaker.</a:t>
            </a:r>
          </a:p>
        </p:txBody>
      </p:sp>
      <p:sp>
        <p:nvSpPr>
          <p:cNvPr id="18" name="TextBox 17">
            <a:extLst>
              <a:ext uri="{FF2B5EF4-FFF2-40B4-BE49-F238E27FC236}">
                <a16:creationId xmlns:a16="http://schemas.microsoft.com/office/drawing/2014/main" id="{A3C9ACCD-D99C-4F04-99B8-8925CD207FB0}"/>
              </a:ext>
            </a:extLst>
          </p:cNvPr>
          <p:cNvSpPr txBox="1"/>
          <p:nvPr/>
        </p:nvSpPr>
        <p:spPr>
          <a:xfrm>
            <a:off x="6611464" y="3041328"/>
            <a:ext cx="2693901" cy="1815882"/>
          </a:xfrm>
          <a:prstGeom prst="rect">
            <a:avLst/>
          </a:prstGeom>
          <a:noFill/>
        </p:spPr>
        <p:txBody>
          <a:bodyPr wrap="square" rtlCol="0">
            <a:spAutoFit/>
          </a:bodyPr>
          <a:lstStyle/>
          <a:p>
            <a:r>
              <a:rPr lang="en-GB" sz="1400" dirty="0"/>
              <a:t>Air resistance and water resistance are both examples of friction, caused when something moves through the particles that make up the air or water. This can make objects move slower or faster through the air or water, depending on their shape.</a:t>
            </a:r>
          </a:p>
        </p:txBody>
      </p:sp>
      <p:sp>
        <p:nvSpPr>
          <p:cNvPr id="20" name="TextBox 19">
            <a:extLst>
              <a:ext uri="{FF2B5EF4-FFF2-40B4-BE49-F238E27FC236}">
                <a16:creationId xmlns:a16="http://schemas.microsoft.com/office/drawing/2014/main" id="{1A0DFD12-5E0F-4855-8FB9-5F2735003D80}"/>
              </a:ext>
            </a:extLst>
          </p:cNvPr>
          <p:cNvSpPr txBox="1"/>
          <p:nvPr/>
        </p:nvSpPr>
        <p:spPr>
          <a:xfrm>
            <a:off x="9305365" y="2933607"/>
            <a:ext cx="2753502" cy="2031325"/>
          </a:xfrm>
          <a:prstGeom prst="rect">
            <a:avLst/>
          </a:prstGeom>
          <a:noFill/>
        </p:spPr>
        <p:txBody>
          <a:bodyPr wrap="square" rtlCol="0">
            <a:spAutoFit/>
          </a:bodyPr>
          <a:lstStyle/>
          <a:p>
            <a:r>
              <a:rPr lang="en-GB" sz="1400" dirty="0"/>
              <a:t>Gravity is a force that means that anything with mass is attracted to (pulled towards) anything else with mass. </a:t>
            </a:r>
          </a:p>
          <a:p>
            <a:r>
              <a:rPr lang="en-GB" sz="1400" dirty="0"/>
              <a:t>Because the Earth is the biggest mass anywhere near us, everything that exists on it is being pulled towards the centre of it. This is why we don’t just float away into space!</a:t>
            </a:r>
          </a:p>
        </p:txBody>
      </p:sp>
      <p:sp>
        <p:nvSpPr>
          <p:cNvPr id="22" name="TextBox 21">
            <a:extLst>
              <a:ext uri="{FF2B5EF4-FFF2-40B4-BE49-F238E27FC236}">
                <a16:creationId xmlns:a16="http://schemas.microsoft.com/office/drawing/2014/main" id="{C9F9E14A-2379-4F38-8EC6-BBD65DDFA0B8}"/>
              </a:ext>
            </a:extLst>
          </p:cNvPr>
          <p:cNvSpPr txBox="1"/>
          <p:nvPr/>
        </p:nvSpPr>
        <p:spPr>
          <a:xfrm>
            <a:off x="7375879" y="5347871"/>
            <a:ext cx="4682988" cy="1384995"/>
          </a:xfrm>
          <a:prstGeom prst="rect">
            <a:avLst/>
          </a:prstGeom>
          <a:noFill/>
        </p:spPr>
        <p:txBody>
          <a:bodyPr wrap="square" rtlCol="0">
            <a:spAutoFit/>
          </a:bodyPr>
          <a:lstStyle/>
          <a:p>
            <a:r>
              <a:rPr lang="en-GB" sz="1400" dirty="0"/>
              <a:t>A lever is a mechanism that allows the user to use a small amount of force on one end and have that become a much larger force at the other end.</a:t>
            </a:r>
          </a:p>
          <a:p>
            <a:r>
              <a:rPr lang="en-GB" sz="1400" dirty="0"/>
              <a:t>This is because the downward force is being applied over a much bigger area, so on the other end all of that force is applied in a much smaller area, making it stronger.</a:t>
            </a:r>
          </a:p>
        </p:txBody>
      </p:sp>
    </p:spTree>
    <p:extLst>
      <p:ext uri="{BB962C8B-B14F-4D97-AF65-F5344CB8AC3E}">
        <p14:creationId xmlns:p14="http://schemas.microsoft.com/office/powerpoint/2010/main" val="29603819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TM03457475[[fn=Frame]]</Template>
  <TotalTime>1621</TotalTime>
  <Words>412</Words>
  <Application>Microsoft Office PowerPoint</Application>
  <PresentationFormat>Widescreen</PresentationFormat>
  <Paragraphs>30</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 Nott</dc:creator>
  <cp:lastModifiedBy>Daniel Stanley</cp:lastModifiedBy>
  <cp:revision>133</cp:revision>
  <cp:lastPrinted>2021-04-06T09:54:08Z</cp:lastPrinted>
  <dcterms:created xsi:type="dcterms:W3CDTF">2021-03-31T23:58:16Z</dcterms:created>
  <dcterms:modified xsi:type="dcterms:W3CDTF">2023-07-20T12:34:24Z</dcterms:modified>
</cp:coreProperties>
</file>