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handoutMasterIdLst>
    <p:handoutMasterId r:id="rId3"/>
  </p:handoutMasterIdLst>
  <p:sldIdLst>
    <p:sldId id="280" r:id="rId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8300FF"/>
    <a:srgbClr val="DB31D3"/>
    <a:srgbClr val="A91DA2"/>
    <a:srgbClr val="FF0066"/>
    <a:srgbClr val="DA870E"/>
    <a:srgbClr val="61F22E"/>
    <a:srgbClr val="D887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4" autoAdjust="0"/>
    <p:restoredTop sz="94660"/>
  </p:normalViewPr>
  <p:slideViewPr>
    <p:cSldViewPr snapToGrid="0">
      <p:cViewPr varScale="1">
        <p:scale>
          <a:sx n="89" d="100"/>
          <a:sy n="89" d="100"/>
        </p:scale>
        <p:origin x="9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8EDE394-D8FD-4D2F-B95E-F27ECD55B9EE}" type="datetimeFigureOut">
              <a:rPr lang="en-GB" smtClean="0"/>
              <a:t>13/07/2023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B52E0FA-EE39-49A0-B552-341FF00B70A8}" type="slidenum">
              <a:rPr lang="en-GB" smtClean="0"/>
              <a:t>‹#›</a:t>
            </a:fld>
            <a:endParaRPr lang="en-GB"/>
          </a:p>
        </p:txBody>
      </p:sp>
    </p:spTree>
    <p:extLst>
      <p:ext uri="{BB962C8B-B14F-4D97-AF65-F5344CB8AC3E}">
        <p14:creationId xmlns:p14="http://schemas.microsoft.com/office/powerpoint/2010/main" val="110417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DCFFEC-95B3-4343-8A01-276E162F4ADA}"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F43826-C16B-4FD9-9BD9-80546FCDA055}" type="slidenum">
              <a:rPr lang="en-GB" smtClean="0"/>
              <a:t>‹#›</a:t>
            </a:fld>
            <a:endParaRPr lang="en-GB"/>
          </a:p>
        </p:txBody>
      </p:sp>
    </p:spTree>
    <p:extLst>
      <p:ext uri="{BB962C8B-B14F-4D97-AF65-F5344CB8AC3E}">
        <p14:creationId xmlns:p14="http://schemas.microsoft.com/office/powerpoint/2010/main" val="165130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CFFEC-95B3-4343-8A01-276E162F4ADA}"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F43826-C16B-4FD9-9BD9-80546FCDA055}" type="slidenum">
              <a:rPr lang="en-GB" smtClean="0"/>
              <a:t>‹#›</a:t>
            </a:fld>
            <a:endParaRPr lang="en-GB"/>
          </a:p>
        </p:txBody>
      </p:sp>
    </p:spTree>
    <p:extLst>
      <p:ext uri="{BB962C8B-B14F-4D97-AF65-F5344CB8AC3E}">
        <p14:creationId xmlns:p14="http://schemas.microsoft.com/office/powerpoint/2010/main" val="354920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CFFEC-95B3-4343-8A01-276E162F4ADA}"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F43826-C16B-4FD9-9BD9-80546FCDA055}" type="slidenum">
              <a:rPr lang="en-GB" smtClean="0"/>
              <a:t>‹#›</a:t>
            </a:fld>
            <a:endParaRPr lang="en-GB"/>
          </a:p>
        </p:txBody>
      </p:sp>
    </p:spTree>
    <p:extLst>
      <p:ext uri="{BB962C8B-B14F-4D97-AF65-F5344CB8AC3E}">
        <p14:creationId xmlns:p14="http://schemas.microsoft.com/office/powerpoint/2010/main" val="185941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CFFEC-95B3-4343-8A01-276E162F4ADA}"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F43826-C16B-4FD9-9BD9-80546FCDA055}" type="slidenum">
              <a:rPr lang="en-GB" smtClean="0"/>
              <a:t>‹#›</a:t>
            </a:fld>
            <a:endParaRPr lang="en-GB"/>
          </a:p>
        </p:txBody>
      </p:sp>
    </p:spTree>
    <p:extLst>
      <p:ext uri="{BB962C8B-B14F-4D97-AF65-F5344CB8AC3E}">
        <p14:creationId xmlns:p14="http://schemas.microsoft.com/office/powerpoint/2010/main" val="266356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DCFFEC-95B3-4343-8A01-276E162F4ADA}"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F43826-C16B-4FD9-9BD9-80546FCDA055}" type="slidenum">
              <a:rPr lang="en-GB" smtClean="0"/>
              <a:t>‹#›</a:t>
            </a:fld>
            <a:endParaRPr lang="en-GB"/>
          </a:p>
        </p:txBody>
      </p:sp>
    </p:spTree>
    <p:extLst>
      <p:ext uri="{BB962C8B-B14F-4D97-AF65-F5344CB8AC3E}">
        <p14:creationId xmlns:p14="http://schemas.microsoft.com/office/powerpoint/2010/main" val="162823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DCFFEC-95B3-4343-8A01-276E162F4ADA}"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F43826-C16B-4FD9-9BD9-80546FCDA055}" type="slidenum">
              <a:rPr lang="en-GB" smtClean="0"/>
              <a:t>‹#›</a:t>
            </a:fld>
            <a:endParaRPr lang="en-GB"/>
          </a:p>
        </p:txBody>
      </p:sp>
    </p:spTree>
    <p:extLst>
      <p:ext uri="{BB962C8B-B14F-4D97-AF65-F5344CB8AC3E}">
        <p14:creationId xmlns:p14="http://schemas.microsoft.com/office/powerpoint/2010/main" val="3285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DCFFEC-95B3-4343-8A01-276E162F4ADA}" type="datetimeFigureOut">
              <a:rPr lang="en-GB" smtClean="0"/>
              <a:t>13/07/2023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F43826-C16B-4FD9-9BD9-80546FCDA055}" type="slidenum">
              <a:rPr lang="en-GB" smtClean="0"/>
              <a:t>‹#›</a:t>
            </a:fld>
            <a:endParaRPr lang="en-GB"/>
          </a:p>
        </p:txBody>
      </p:sp>
    </p:spTree>
    <p:extLst>
      <p:ext uri="{BB962C8B-B14F-4D97-AF65-F5344CB8AC3E}">
        <p14:creationId xmlns:p14="http://schemas.microsoft.com/office/powerpoint/2010/main" val="220473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DCFFEC-95B3-4343-8A01-276E162F4ADA}" type="datetimeFigureOut">
              <a:rPr lang="en-GB" smtClean="0"/>
              <a:t>13/07/2023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F43826-C16B-4FD9-9BD9-80546FCDA055}" type="slidenum">
              <a:rPr lang="en-GB" smtClean="0"/>
              <a:t>‹#›</a:t>
            </a:fld>
            <a:endParaRPr lang="en-GB"/>
          </a:p>
        </p:txBody>
      </p:sp>
    </p:spTree>
    <p:extLst>
      <p:ext uri="{BB962C8B-B14F-4D97-AF65-F5344CB8AC3E}">
        <p14:creationId xmlns:p14="http://schemas.microsoft.com/office/powerpoint/2010/main" val="252559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CFFEC-95B3-4343-8A01-276E162F4ADA}" type="datetimeFigureOut">
              <a:rPr lang="en-GB" smtClean="0"/>
              <a:t>13/07/2023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F43826-C16B-4FD9-9BD9-80546FCDA055}" type="slidenum">
              <a:rPr lang="en-GB" smtClean="0"/>
              <a:t>‹#›</a:t>
            </a:fld>
            <a:endParaRPr lang="en-GB"/>
          </a:p>
        </p:txBody>
      </p:sp>
    </p:spTree>
    <p:extLst>
      <p:ext uri="{BB962C8B-B14F-4D97-AF65-F5344CB8AC3E}">
        <p14:creationId xmlns:p14="http://schemas.microsoft.com/office/powerpoint/2010/main" val="237640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DCFFEC-95B3-4343-8A01-276E162F4ADA}"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F43826-C16B-4FD9-9BD9-80546FCDA055}" type="slidenum">
              <a:rPr lang="en-GB" smtClean="0"/>
              <a:t>‹#›</a:t>
            </a:fld>
            <a:endParaRPr lang="en-GB"/>
          </a:p>
        </p:txBody>
      </p:sp>
    </p:spTree>
    <p:extLst>
      <p:ext uri="{BB962C8B-B14F-4D97-AF65-F5344CB8AC3E}">
        <p14:creationId xmlns:p14="http://schemas.microsoft.com/office/powerpoint/2010/main" val="131415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DCFFEC-95B3-4343-8A01-276E162F4ADA}"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F43826-C16B-4FD9-9BD9-80546FCDA055}" type="slidenum">
              <a:rPr lang="en-GB" smtClean="0"/>
              <a:t>‹#›</a:t>
            </a:fld>
            <a:endParaRPr lang="en-GB"/>
          </a:p>
        </p:txBody>
      </p:sp>
    </p:spTree>
    <p:extLst>
      <p:ext uri="{BB962C8B-B14F-4D97-AF65-F5344CB8AC3E}">
        <p14:creationId xmlns:p14="http://schemas.microsoft.com/office/powerpoint/2010/main" val="61264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CFFEC-95B3-4343-8A01-276E162F4ADA}" type="datetimeFigureOut">
              <a:rPr lang="en-GB" smtClean="0"/>
              <a:t>13/07/2023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43826-C16B-4FD9-9BD9-80546FCDA055}" type="slidenum">
              <a:rPr lang="en-GB" smtClean="0"/>
              <a:t>‹#›</a:t>
            </a:fld>
            <a:endParaRPr lang="en-GB"/>
          </a:p>
        </p:txBody>
      </p:sp>
    </p:spTree>
    <p:extLst>
      <p:ext uri="{BB962C8B-B14F-4D97-AF65-F5344CB8AC3E}">
        <p14:creationId xmlns:p14="http://schemas.microsoft.com/office/powerpoint/2010/main" val="210329151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33" y="129340"/>
            <a:ext cx="11315700" cy="338554"/>
          </a:xfrm>
          <a:prstGeom prst="rect">
            <a:avLst/>
          </a:prstGeom>
          <a:solidFill>
            <a:srgbClr val="FFFF00"/>
          </a:solidFill>
        </p:spPr>
        <p:txBody>
          <a:bodyPr wrap="square" rtlCol="0">
            <a:spAutoFit/>
          </a:bodyPr>
          <a:lstStyle/>
          <a:p>
            <a:r>
              <a:rPr lang="en-GB" sz="1600" b="1" dirty="0"/>
              <a:t>Year 5 – Autumn – Who was Richard III? – History – Knowledge Organiser</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0788" y="0"/>
            <a:ext cx="981212" cy="1079333"/>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2125321838"/>
              </p:ext>
            </p:extLst>
          </p:nvPr>
        </p:nvGraphicFramePr>
        <p:xfrm>
          <a:off x="133136" y="597235"/>
          <a:ext cx="3373857" cy="6044774"/>
        </p:xfrm>
        <a:graphic>
          <a:graphicData uri="http://schemas.openxmlformats.org/drawingml/2006/table">
            <a:tbl>
              <a:tblPr firstRow="1" bandRow="1">
                <a:tableStyleId>{5940675A-B579-460E-94D1-54222C63F5DA}</a:tableStyleId>
              </a:tblPr>
              <a:tblGrid>
                <a:gridCol w="1243843">
                  <a:extLst>
                    <a:ext uri="{9D8B030D-6E8A-4147-A177-3AD203B41FA5}">
                      <a16:colId xmlns:a16="http://schemas.microsoft.com/office/drawing/2014/main" val="1789057231"/>
                    </a:ext>
                  </a:extLst>
                </a:gridCol>
                <a:gridCol w="2130014">
                  <a:extLst>
                    <a:ext uri="{9D8B030D-6E8A-4147-A177-3AD203B41FA5}">
                      <a16:colId xmlns:a16="http://schemas.microsoft.com/office/drawing/2014/main" val="3283423030"/>
                    </a:ext>
                  </a:extLst>
                </a:gridCol>
              </a:tblGrid>
              <a:tr h="4381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effectLst/>
                          <a:latin typeface="+mn-lt"/>
                        </a:rPr>
                        <a:t>Key Vocabulary</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mn-lt"/>
                      </a:endParaRPr>
                    </a:p>
                  </a:txBody>
                  <a:tcPr/>
                </a:tc>
                <a:extLst>
                  <a:ext uri="{0D108BD9-81ED-4DB2-BD59-A6C34878D82A}">
                    <a16:rowId xmlns:a16="http://schemas.microsoft.com/office/drawing/2014/main" val="3016331986"/>
                  </a:ext>
                </a:extLst>
              </a:tr>
              <a:tr h="653022">
                <a:tc>
                  <a:txBody>
                    <a:bodyPr/>
                    <a:lstStyle/>
                    <a:p>
                      <a:pPr algn="ctr">
                        <a:spcAft>
                          <a:spcPts val="0"/>
                        </a:spcAft>
                      </a:pPr>
                      <a:r>
                        <a:rPr lang="en-GB" sz="1000" b="1" dirty="0">
                          <a:effectLst/>
                          <a:latin typeface="Verdana" panose="020B0604030504040204" pitchFamily="34" charset="0"/>
                          <a:ea typeface="Times New Roman" panose="02020603050405020304" pitchFamily="18" charset="0"/>
                          <a:cs typeface="Calibri" panose="020F0502020204030204" pitchFamily="34" charset="0"/>
                        </a:rPr>
                        <a:t>Primary Source </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000" i="1" dirty="0">
                          <a:effectLst/>
                          <a:latin typeface="Verdana" panose="020B0604030504040204" pitchFamily="34" charset="0"/>
                          <a:ea typeface="Times New Roman" panose="02020603050405020304" pitchFamily="18" charset="0"/>
                          <a:cs typeface="Calibri" panose="020F0502020204030204" pitchFamily="34" charset="0"/>
                        </a:rPr>
                        <a:t>Information and objects that come from the time being studied </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0419501"/>
                  </a:ext>
                </a:extLst>
              </a:tr>
              <a:tr h="699820">
                <a:tc>
                  <a:txBody>
                    <a:bodyPr/>
                    <a:lstStyle/>
                    <a:p>
                      <a:pPr algn="ctr">
                        <a:spcAft>
                          <a:spcPts val="0"/>
                        </a:spcAft>
                      </a:pPr>
                      <a:r>
                        <a:rPr lang="en-GB" sz="1000" b="1" dirty="0">
                          <a:effectLst/>
                          <a:latin typeface="Verdana" panose="020B0604030504040204" pitchFamily="34" charset="0"/>
                          <a:ea typeface="Times New Roman" panose="02020603050405020304" pitchFamily="18" charset="0"/>
                          <a:cs typeface="Calibri" panose="020F0502020204030204" pitchFamily="34" charset="0"/>
                        </a:rPr>
                        <a:t>Secondary Source </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000" i="1" dirty="0">
                          <a:effectLst/>
                          <a:latin typeface="Verdana" panose="020B0604030504040204" pitchFamily="34" charset="0"/>
                          <a:ea typeface="Times New Roman" panose="02020603050405020304" pitchFamily="18" charset="0"/>
                          <a:cs typeface="Calibri" panose="020F0502020204030204" pitchFamily="34" charset="0"/>
                        </a:rPr>
                        <a:t>Interpretations of information and objects which are produced after the time being studied </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6951141"/>
                  </a:ext>
                </a:extLst>
              </a:tr>
              <a:tr h="452825">
                <a:tc>
                  <a:txBody>
                    <a:bodyPr/>
                    <a:lstStyle/>
                    <a:p>
                      <a:pPr algn="ctr">
                        <a:spcAft>
                          <a:spcPts val="0"/>
                        </a:spcAft>
                      </a:pPr>
                      <a:r>
                        <a:rPr lang="en-GB" sz="1000" b="1" dirty="0">
                          <a:effectLst/>
                          <a:highlight>
                            <a:srgbClr val="FFFF00"/>
                          </a:highlight>
                          <a:latin typeface="Verdana" panose="020B0604030504040204" pitchFamily="34" charset="0"/>
                          <a:ea typeface="Times New Roman" panose="02020603050405020304" pitchFamily="18" charset="0"/>
                          <a:cs typeface="Calibri" panose="020F0502020204030204" pitchFamily="34" charset="0"/>
                        </a:rPr>
                        <a:t>Chronologically</a:t>
                      </a:r>
                      <a:r>
                        <a:rPr lang="en-GB" sz="1000" b="1" dirty="0">
                          <a:effectLst/>
                          <a:latin typeface="Verdana" panose="020B0604030504040204" pitchFamily="34" charset="0"/>
                          <a:ea typeface="Times New Roman" panose="02020603050405020304" pitchFamily="18" charset="0"/>
                          <a:cs typeface="Calibri" panose="020F0502020204030204" pitchFamily="34" charset="0"/>
                        </a:rPr>
                        <a:t> </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000" i="1" dirty="0">
                          <a:effectLst/>
                          <a:latin typeface="Verdana" panose="020B0604030504040204" pitchFamily="34" charset="0"/>
                          <a:ea typeface="Times New Roman" panose="02020603050405020304" pitchFamily="18" charset="0"/>
                          <a:cs typeface="Calibri" panose="020F0502020204030204" pitchFamily="34" charset="0"/>
                        </a:rPr>
                        <a:t>The order in which the events happen </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9009340"/>
                  </a:ext>
                </a:extLst>
              </a:tr>
              <a:tr h="658656">
                <a:tc>
                  <a:txBody>
                    <a:bodyPr/>
                    <a:lstStyle/>
                    <a:p>
                      <a:pPr algn="ctr">
                        <a:spcAft>
                          <a:spcPts val="0"/>
                        </a:spcAft>
                      </a:pPr>
                      <a:r>
                        <a:rPr lang="en-GB" sz="1000" b="1">
                          <a:effectLst/>
                          <a:latin typeface="Verdana" panose="020B0604030504040204" pitchFamily="34" charset="0"/>
                          <a:ea typeface="Times New Roman" panose="02020603050405020304" pitchFamily="18" charset="0"/>
                          <a:cs typeface="Calibri" panose="020F0502020204030204" pitchFamily="34" charset="0"/>
                        </a:rPr>
                        <a:t>Heir</a:t>
                      </a:r>
                      <a:endParaRPr lang="en-GB"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000" i="1" dirty="0">
                          <a:effectLst/>
                          <a:latin typeface="Verdana" panose="020B0604030504040204" pitchFamily="34" charset="0"/>
                          <a:ea typeface="Times New Roman" panose="02020603050405020304" pitchFamily="18" charset="0"/>
                          <a:cs typeface="Calibri" panose="020F0502020204030204" pitchFamily="34" charset="0"/>
                        </a:rPr>
                        <a:t>A person legally entitled to the property or rank of another on that person’s death.</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8105765"/>
                  </a:ext>
                </a:extLst>
              </a:tr>
              <a:tr h="603766">
                <a:tc>
                  <a:txBody>
                    <a:bodyPr/>
                    <a:lstStyle/>
                    <a:p>
                      <a:pPr algn="ctr">
                        <a:spcAft>
                          <a:spcPts val="0"/>
                        </a:spcAft>
                      </a:pPr>
                      <a:r>
                        <a:rPr lang="en-GB" sz="1000" b="1">
                          <a:effectLst/>
                          <a:latin typeface="Verdana" panose="020B0604030504040204" pitchFamily="34" charset="0"/>
                          <a:ea typeface="Times New Roman" panose="02020603050405020304" pitchFamily="18" charset="0"/>
                          <a:cs typeface="Calibri" panose="020F0502020204030204" pitchFamily="34" charset="0"/>
                        </a:rPr>
                        <a:t>Excavate</a:t>
                      </a:r>
                      <a:endParaRPr lang="en-GB"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000" i="1" dirty="0">
                          <a:effectLst/>
                          <a:latin typeface="Verdana" panose="020B0604030504040204" pitchFamily="34" charset="0"/>
                          <a:ea typeface="Times New Roman" panose="02020603050405020304" pitchFamily="18" charset="0"/>
                          <a:cs typeface="Calibri" panose="020F0502020204030204" pitchFamily="34" charset="0"/>
                        </a:rPr>
                        <a:t>Remove earth carefully from (an area) in order to find buried remains.</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3971213"/>
                  </a:ext>
                </a:extLst>
              </a:tr>
              <a:tr h="878207">
                <a:tc>
                  <a:txBody>
                    <a:bodyPr/>
                    <a:lstStyle/>
                    <a:p>
                      <a:pPr algn="ctr">
                        <a:spcAft>
                          <a:spcPts val="0"/>
                        </a:spcAft>
                      </a:pPr>
                      <a:r>
                        <a:rPr lang="en-GB" sz="1000" b="1">
                          <a:effectLst/>
                          <a:latin typeface="Verdana" panose="020B0604030504040204" pitchFamily="34" charset="0"/>
                          <a:ea typeface="Times New Roman" panose="02020603050405020304" pitchFamily="18" charset="0"/>
                          <a:cs typeface="Calibri" panose="020F0502020204030204" pitchFamily="34" charset="0"/>
                        </a:rPr>
                        <a:t>Archaeologist</a:t>
                      </a:r>
                      <a:endParaRPr lang="en-GB"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000" i="1" dirty="0">
                          <a:effectLst/>
                          <a:latin typeface="Verdana" panose="020B0604030504040204" pitchFamily="34" charset="0"/>
                          <a:ea typeface="Times New Roman" panose="02020603050405020304" pitchFamily="18" charset="0"/>
                          <a:cs typeface="Calibri" panose="020F0502020204030204" pitchFamily="34" charset="0"/>
                        </a:rPr>
                        <a:t>A person who studies human history and prehistory through the excavation of sites and the analysis of artefacts and other physical remains.</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9226461"/>
                  </a:ext>
                </a:extLst>
              </a:tr>
              <a:tr h="384216">
                <a:tc>
                  <a:txBody>
                    <a:bodyPr/>
                    <a:lstStyle/>
                    <a:p>
                      <a:pPr algn="ctr">
                        <a:spcAft>
                          <a:spcPts val="0"/>
                        </a:spcAft>
                      </a:pPr>
                      <a:r>
                        <a:rPr lang="en-GB" sz="1000" b="1">
                          <a:effectLst/>
                          <a:latin typeface="Verdana" panose="020B0604030504040204" pitchFamily="34" charset="0"/>
                          <a:ea typeface="Times New Roman" panose="02020603050405020304" pitchFamily="18" charset="0"/>
                          <a:cs typeface="Calibri" panose="020F0502020204030204" pitchFamily="34" charset="0"/>
                        </a:rPr>
                        <a:t>Civil War</a:t>
                      </a:r>
                      <a:endParaRPr lang="en-GB"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000" i="1" dirty="0">
                          <a:effectLst/>
                          <a:latin typeface="Verdana" panose="020B0604030504040204" pitchFamily="34" charset="0"/>
                          <a:ea typeface="Times New Roman" panose="02020603050405020304" pitchFamily="18" charset="0"/>
                          <a:cs typeface="Calibri" panose="020F0502020204030204" pitchFamily="34" charset="0"/>
                        </a:rPr>
                        <a:t>A war between citizens of the same country.</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9177920"/>
                  </a:ext>
                </a:extLst>
              </a:tr>
              <a:tr h="631210">
                <a:tc>
                  <a:txBody>
                    <a:bodyPr/>
                    <a:lstStyle/>
                    <a:p>
                      <a:pPr algn="ctr">
                        <a:spcAft>
                          <a:spcPts val="0"/>
                        </a:spcAft>
                      </a:pPr>
                      <a:r>
                        <a:rPr lang="en-GB" sz="1000" b="1" dirty="0">
                          <a:effectLst/>
                          <a:highlight>
                            <a:srgbClr val="FFFF00"/>
                          </a:highlight>
                          <a:latin typeface="Verdana" panose="020B0604030504040204" pitchFamily="34" charset="0"/>
                          <a:ea typeface="Times New Roman" panose="02020603050405020304" pitchFamily="18" charset="0"/>
                          <a:cs typeface="Calibri" panose="020F0502020204030204" pitchFamily="34" charset="0"/>
                        </a:rPr>
                        <a:t>Bias</a:t>
                      </a:r>
                      <a:endParaRPr lang="en-GB" sz="105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000" i="1" dirty="0">
                          <a:effectLst/>
                          <a:latin typeface="Verdana" panose="020B0604030504040204" pitchFamily="34" charset="0"/>
                          <a:ea typeface="Times New Roman" panose="02020603050405020304" pitchFamily="18" charset="0"/>
                          <a:cs typeface="Calibri" panose="020F0502020204030204" pitchFamily="34" charset="0"/>
                        </a:rPr>
                        <a:t>Inclination or prejudice for or against one person or group, especially in a way considered to be unfair.</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6798010"/>
                  </a:ext>
                </a:extLst>
              </a:tr>
              <a:tr h="644934">
                <a:tc>
                  <a:txBody>
                    <a:bodyPr/>
                    <a:lstStyle/>
                    <a:p>
                      <a:pPr algn="ctr">
                        <a:spcAft>
                          <a:spcPts val="0"/>
                        </a:spcAft>
                      </a:pPr>
                      <a:r>
                        <a:rPr lang="en-GB" sz="1000" b="1" dirty="0">
                          <a:effectLst/>
                          <a:latin typeface="Verdana" panose="020B0604030504040204" pitchFamily="34" charset="0"/>
                          <a:ea typeface="Times New Roman" panose="02020603050405020304" pitchFamily="18" charset="0"/>
                          <a:cs typeface="Calibri" panose="020F0502020204030204" pitchFamily="34" charset="0"/>
                        </a:rPr>
                        <a:t>Analyse</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000" i="1" dirty="0">
                          <a:effectLst/>
                          <a:latin typeface="Verdana" panose="020B0604030504040204" pitchFamily="34" charset="0"/>
                          <a:ea typeface="Times New Roman" panose="02020603050405020304" pitchFamily="18" charset="0"/>
                          <a:cs typeface="Calibri" panose="020F0502020204030204" pitchFamily="34" charset="0"/>
                        </a:rPr>
                        <a:t>Examine (something) methodically and in detail, typically in order to explain and interpret it.</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0848635"/>
                  </a:ext>
                </a:extLst>
              </a:tr>
            </a:tbl>
          </a:graphicData>
        </a:graphic>
      </p:graphicFrame>
      <p:pic>
        <p:nvPicPr>
          <p:cNvPr id="5" name="Picture 2" descr="https://upload.wikimedia.org/wikipedia/commons/4/4e/Richiii.jpg">
            <a:extLst>
              <a:ext uri="{FF2B5EF4-FFF2-40B4-BE49-F238E27FC236}">
                <a16:creationId xmlns:a16="http://schemas.microsoft.com/office/drawing/2014/main" id="{4167F3C7-6A1A-483B-B216-7C4D34FAB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831" y="597234"/>
            <a:ext cx="2361318" cy="3792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147AB15-E5EA-4830-BE14-197D03BF251E}"/>
              </a:ext>
            </a:extLst>
          </p:cNvPr>
          <p:cNvSpPr/>
          <p:nvPr/>
        </p:nvSpPr>
        <p:spPr>
          <a:xfrm>
            <a:off x="9769160" y="1146735"/>
            <a:ext cx="2422840" cy="3323987"/>
          </a:xfrm>
          <a:prstGeom prst="rect">
            <a:avLst/>
          </a:prstGeom>
          <a:noFill/>
        </p:spPr>
        <p:txBody>
          <a:bodyPr wrap="square" lIns="91440" tIns="45720" rIns="91440" bIns="45720">
            <a:spAutoFit/>
          </a:bodyPr>
          <a:lstStyle/>
          <a:p>
            <a:r>
              <a:rPr lang="en-US" sz="1400" dirty="0">
                <a:ln w="0"/>
                <a:effectLst>
                  <a:outerShdw blurRad="38100" dist="19050" dir="2700000" algn="tl" rotWithShape="0">
                    <a:schemeClr val="dk1">
                      <a:alpha val="40000"/>
                    </a:schemeClr>
                  </a:outerShdw>
                </a:effectLst>
              </a:rPr>
              <a:t>Richard III is someone historians can sometimes have different opinions of. </a:t>
            </a:r>
          </a:p>
          <a:p>
            <a:r>
              <a:rPr lang="en-US" sz="1400" b="0" cap="none" spc="0" dirty="0">
                <a:ln w="0"/>
                <a:solidFill>
                  <a:schemeClr val="tx1"/>
                </a:solidFill>
                <a:effectLst>
                  <a:outerShdw blurRad="38100" dist="19050" dir="2700000" algn="tl" rotWithShape="0">
                    <a:schemeClr val="dk1">
                      <a:alpha val="40000"/>
                    </a:schemeClr>
                  </a:outerShdw>
                </a:effectLst>
              </a:rPr>
              <a:t>The thing he is perhaps most infamous for is the supposed murder of his two nephews</a:t>
            </a:r>
            <a:r>
              <a:rPr lang="en-US" sz="1400" dirty="0">
                <a:ln w="0"/>
                <a:effectLst>
                  <a:outerShdw blurRad="38100" dist="19050" dir="2700000" algn="tl" rotWithShape="0">
                    <a:schemeClr val="dk1">
                      <a:alpha val="40000"/>
                    </a:schemeClr>
                  </a:outerShdw>
                </a:effectLst>
              </a:rPr>
              <a:t>, as they had a better claim to the throne than he did. However, no proof has ever been found.</a:t>
            </a:r>
          </a:p>
          <a:p>
            <a:r>
              <a:rPr lang="en-US" sz="1400" b="0" cap="none" spc="0" dirty="0">
                <a:ln w="0"/>
                <a:solidFill>
                  <a:schemeClr val="tx1"/>
                </a:solidFill>
                <a:effectLst>
                  <a:outerShdw blurRad="38100" dist="19050" dir="2700000" algn="tl" rotWithShape="0">
                    <a:schemeClr val="dk1">
                      <a:alpha val="40000"/>
                    </a:schemeClr>
                  </a:outerShdw>
                </a:effectLst>
              </a:rPr>
              <a:t>He is also very well known as the protagonist in Shakespear</a:t>
            </a:r>
            <a:r>
              <a:rPr lang="en-US" sz="1400" dirty="0">
                <a:ln w="0"/>
                <a:effectLst>
                  <a:outerShdw blurRad="38100" dist="19050" dir="2700000" algn="tl" rotWithShape="0">
                    <a:schemeClr val="dk1">
                      <a:alpha val="40000"/>
                    </a:schemeClr>
                  </a:outerShdw>
                </a:effectLst>
              </a:rPr>
              <a:t>e’s play about his life (also called Richard III), where he is a villainous character.</a:t>
            </a:r>
            <a:endParaRPr lang="en-US" sz="1400" b="0" cap="none" spc="0" dirty="0">
              <a:ln w="0"/>
              <a:solidFill>
                <a:schemeClr val="tx1"/>
              </a:solidFill>
              <a:effectLst>
                <a:outerShdw blurRad="38100" dist="19050" dir="2700000" algn="tl" rotWithShape="0">
                  <a:schemeClr val="dk1">
                    <a:alpha val="40000"/>
                  </a:schemeClr>
                </a:outerShdw>
              </a:effectLst>
            </a:endParaRPr>
          </a:p>
        </p:txBody>
      </p:sp>
      <p:pic>
        <p:nvPicPr>
          <p:cNvPr id="1028" name="Picture 4" descr="https://upload.wikimedia.org/wikipedia/commons/thumb/0/0d/Enrique_VII_de_Inglaterra%2C_por_un_artista_an%C3%B3nimo.jpg/640px-Enrique_VII_de_Inglaterra%2C_por_un_artista_an%C3%B3nimo.jpg">
            <a:extLst>
              <a:ext uri="{FF2B5EF4-FFF2-40B4-BE49-F238E27FC236}">
                <a16:creationId xmlns:a16="http://schemas.microsoft.com/office/drawing/2014/main" id="{B688A7EE-FD07-41C1-9C3B-39A01036C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545" y="4610680"/>
            <a:ext cx="1474123" cy="2031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F4893B49-33F4-48DD-B551-C8B2A77674A5}"/>
              </a:ext>
            </a:extLst>
          </p:cNvPr>
          <p:cNvSpPr/>
          <p:nvPr/>
        </p:nvSpPr>
        <p:spPr>
          <a:xfrm>
            <a:off x="8890668" y="4610680"/>
            <a:ext cx="1724497" cy="2031325"/>
          </a:xfrm>
          <a:prstGeom prst="rect">
            <a:avLst/>
          </a:prstGeom>
          <a:noFill/>
        </p:spPr>
        <p:txBody>
          <a:bodyPr wrap="square" lIns="91440" tIns="45720" rIns="91440" bIns="45720">
            <a:spAutoFit/>
          </a:bodyPr>
          <a:lstStyle/>
          <a:p>
            <a:r>
              <a:rPr lang="en-US" sz="1400" dirty="0">
                <a:ln w="0"/>
                <a:effectLst>
                  <a:outerShdw blurRad="38100" dist="19050" dir="2700000" algn="tl" rotWithShape="0">
                    <a:schemeClr val="dk1">
                      <a:alpha val="40000"/>
                    </a:schemeClr>
                  </a:outerShdw>
                </a:effectLst>
              </a:rPr>
              <a:t>Henry VII was the last king of England to win the crown in battle. After the Battle of Bosworth, he married Elizabeth of York and united the houses into the new House of Tudor.</a:t>
            </a:r>
            <a:endParaRPr lang="en-US" sz="1400" b="0" cap="none" spc="0" dirty="0">
              <a:ln w="0"/>
              <a:solidFill>
                <a:schemeClr val="tx1"/>
              </a:solidFill>
              <a:effectLst>
                <a:outerShdw blurRad="38100" dist="19050" dir="2700000" algn="tl" rotWithShape="0">
                  <a:schemeClr val="dk1">
                    <a:alpha val="40000"/>
                  </a:schemeClr>
                </a:outerShdw>
              </a:effectLst>
            </a:endParaRPr>
          </a:p>
        </p:txBody>
      </p:sp>
      <p:pic>
        <p:nvPicPr>
          <p:cNvPr id="1030" name="Picture 6" descr="https://kriii.com/wp-content/uploads/2014/07/Richard-III-Skeleton.jpg">
            <a:extLst>
              <a:ext uri="{FF2B5EF4-FFF2-40B4-BE49-F238E27FC236}">
                <a16:creationId xmlns:a16="http://schemas.microsoft.com/office/drawing/2014/main" id="{50C06A64-BDC5-4785-92F4-08C3DE5AC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155" y="599175"/>
            <a:ext cx="2893526" cy="1627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4A0D053E-00D3-4DC2-A078-3B34BF53F206}"/>
              </a:ext>
            </a:extLst>
          </p:cNvPr>
          <p:cNvSpPr/>
          <p:nvPr/>
        </p:nvSpPr>
        <p:spPr>
          <a:xfrm>
            <a:off x="3567953" y="2358064"/>
            <a:ext cx="3744134" cy="2031325"/>
          </a:xfrm>
          <a:prstGeom prst="rect">
            <a:avLst/>
          </a:prstGeom>
          <a:noFill/>
        </p:spPr>
        <p:txBody>
          <a:bodyPr wrap="square" lIns="91440" tIns="45720" rIns="91440" bIns="45720">
            <a:spAutoFit/>
          </a:bodyPr>
          <a:lstStyle/>
          <a:p>
            <a:pPr algn="l"/>
            <a:r>
              <a:rPr lang="en-GB" sz="1400" i="0" dirty="0">
                <a:solidFill>
                  <a:srgbClr val="343536"/>
                </a:solidFill>
                <a:effectLst>
                  <a:outerShdw blurRad="38100" dist="38100" dir="2700000" algn="tl">
                    <a:srgbClr val="000000">
                      <a:alpha val="43137"/>
                    </a:srgbClr>
                  </a:outerShdw>
                </a:effectLst>
                <a:latin typeface="Calibri (Body)"/>
              </a:rPr>
              <a:t>In August 1485 King Richard III was killed at the Battle of Bosworth, brought back to Leicester and after a lying in state for a few days was buried by the Grey Friars, in their friary church.</a:t>
            </a:r>
          </a:p>
          <a:p>
            <a:pPr algn="l"/>
            <a:r>
              <a:rPr lang="en-GB" sz="1400" i="0" dirty="0">
                <a:solidFill>
                  <a:srgbClr val="343536"/>
                </a:solidFill>
                <a:effectLst>
                  <a:outerShdw blurRad="38100" dist="38100" dir="2700000" algn="tl">
                    <a:srgbClr val="000000">
                      <a:alpha val="43137"/>
                    </a:srgbClr>
                  </a:outerShdw>
                </a:effectLst>
                <a:latin typeface="Calibri (Body)"/>
              </a:rPr>
              <a:t>In August 2012, 527 later, Leicester City Council, the University of Leicester, and the Richard III Society began an archaeological, a search underneath a car park in Leicester, to find King Richard III’s remains and the Grey Friars Church.</a:t>
            </a:r>
          </a:p>
        </p:txBody>
      </p:sp>
      <p:pic>
        <p:nvPicPr>
          <p:cNvPr id="1032" name="Picture 8" descr="https://www.warsoftheroses.com/wp-content/themes/wars/img/flowerOverlay@2x.png">
            <a:extLst>
              <a:ext uri="{FF2B5EF4-FFF2-40B4-BE49-F238E27FC236}">
                <a16:creationId xmlns:a16="http://schemas.microsoft.com/office/drawing/2014/main" id="{7DE74084-D03D-4A38-8464-EA0BE4051A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0155" y="4610681"/>
            <a:ext cx="1771614" cy="2031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5FEB41B5-DD38-4F12-9B16-170702B27AFC}"/>
              </a:ext>
            </a:extLst>
          </p:cNvPr>
          <p:cNvSpPr/>
          <p:nvPr/>
        </p:nvSpPr>
        <p:spPr>
          <a:xfrm>
            <a:off x="5461769" y="4610684"/>
            <a:ext cx="1893062" cy="2031325"/>
          </a:xfrm>
          <a:prstGeom prst="rect">
            <a:avLst/>
          </a:prstGeom>
          <a:noFill/>
        </p:spPr>
        <p:txBody>
          <a:bodyPr wrap="square" lIns="91440" tIns="45720" rIns="91440" bIns="45720">
            <a:spAutoFit/>
          </a:bodyPr>
          <a:lstStyle/>
          <a:p>
            <a:r>
              <a:rPr lang="en-US" sz="1400" dirty="0">
                <a:ln w="0"/>
                <a:effectLst>
                  <a:outerShdw blurRad="38100" dist="19050" dir="2700000" algn="tl" rotWithShape="0">
                    <a:schemeClr val="dk1">
                      <a:alpha val="40000"/>
                    </a:schemeClr>
                  </a:outerShdw>
                </a:effectLst>
              </a:rPr>
              <a:t>These roses represent the houses of Lancaster (Red) and York (White). When Richard III was defeated at the Battle of Bosworth, Henry Tudor united the two houses and created the Tudor Rose from them.</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60381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1592</TotalTime>
  <Words>402</Words>
  <Application>Microsoft Office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(Body)</vt:lpstr>
      <vt:lpstr>Times New Roman</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Nott</dc:creator>
  <cp:lastModifiedBy>Daniel Stanley</cp:lastModifiedBy>
  <cp:revision>129</cp:revision>
  <cp:lastPrinted>2021-04-06T09:54:08Z</cp:lastPrinted>
  <dcterms:created xsi:type="dcterms:W3CDTF">2021-03-31T23:58:16Z</dcterms:created>
  <dcterms:modified xsi:type="dcterms:W3CDTF">2023-07-13T16:22:01Z</dcterms:modified>
</cp:coreProperties>
</file>