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handoutMasterIdLst>
    <p:handoutMasterId r:id="rId3"/>
  </p:handoutMasterIdLst>
  <p:sldIdLst>
    <p:sldId id="280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8300FF"/>
    <a:srgbClr val="DB31D3"/>
    <a:srgbClr val="A91DA2"/>
    <a:srgbClr val="FF0066"/>
    <a:srgbClr val="DA870E"/>
    <a:srgbClr val="61F22E"/>
    <a:srgbClr val="D887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4" autoAdjust="0"/>
    <p:restoredTop sz="94660"/>
  </p:normalViewPr>
  <p:slideViewPr>
    <p:cSldViewPr snapToGrid="0">
      <p:cViewPr varScale="1">
        <p:scale>
          <a:sx n="58" d="100"/>
          <a:sy n="58" d="100"/>
        </p:scale>
        <p:origin x="8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DE394-D8FD-4D2F-B95E-F27ECD55B9E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2E0FA-EE39-49A0-B552-341FF00B7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17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0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20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1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6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2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01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73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59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40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5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4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CFFEC-95B3-4343-8A01-276E162F4ADA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3826-C16B-4FD9-9BD9-80546FCDA0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29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33" y="129340"/>
            <a:ext cx="113157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Year 5 – Autumn / Spring – What is a natural disaster? – Geography – Knowledge Organiser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324348"/>
              </p:ext>
            </p:extLst>
          </p:nvPr>
        </p:nvGraphicFramePr>
        <p:xfrm>
          <a:off x="133132" y="694888"/>
          <a:ext cx="4039373" cy="6090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184">
                  <a:extLst>
                    <a:ext uri="{9D8B030D-6E8A-4147-A177-3AD203B41FA5}">
                      <a16:colId xmlns:a16="http://schemas.microsoft.com/office/drawing/2014/main" val="1789057231"/>
                    </a:ext>
                  </a:extLst>
                </a:gridCol>
                <a:gridCol w="2864189">
                  <a:extLst>
                    <a:ext uri="{9D8B030D-6E8A-4147-A177-3AD203B41FA5}">
                      <a16:colId xmlns:a16="http://schemas.microsoft.com/office/drawing/2014/main" val="3283423030"/>
                    </a:ext>
                  </a:extLst>
                </a:gridCol>
              </a:tblGrid>
              <a:tr h="4226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none" dirty="0">
                          <a:effectLst/>
                          <a:latin typeface="+mn-lt"/>
                        </a:rPr>
                        <a:t>Key Vocabulary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331986"/>
                  </a:ext>
                </a:extLst>
              </a:tr>
              <a:tr h="3948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Natural disaster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natural event that causes great damage or loss of </a:t>
                      </a:r>
                      <a:r>
                        <a:rPr lang="en-GB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life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0419501"/>
                  </a:ext>
                </a:extLst>
              </a:tr>
              <a:tr h="675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Tectonic plates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Massive, irregularly shaped slabs of solid rock (made up of the earth’s crust and upper mantle) that the earth’s surface sits upon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6951141"/>
                  </a:ext>
                </a:extLst>
              </a:tr>
              <a:tr h="574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Mantle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region of the earth’s interior between the crust and the core, believed to consist of hot, dense rocks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9009340"/>
                  </a:ext>
                </a:extLst>
              </a:tr>
              <a:tr h="429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Crust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outermost layer of rock of which a planet consists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105765"/>
                  </a:ext>
                </a:extLst>
              </a:tr>
              <a:tr h="791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Volcano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mountain or hill, typically conical, having a crater or vent through which lava, hot vapour and gas are or have been erupted from the earth’s crust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3971213"/>
                  </a:ext>
                </a:extLst>
              </a:tr>
              <a:tr h="8471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Earthquake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sudden violent shaking of the ground, typically causing great destruction, as a result of </a:t>
                      </a:r>
                      <a:r>
                        <a:rPr lang="en-GB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movements within the earth’s crust or volcanic eruption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9226461"/>
                  </a:ext>
                </a:extLst>
              </a:tr>
              <a:tr h="4878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Tsunami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l</a:t>
                      </a:r>
                      <a:r>
                        <a:rPr lang="en-GB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ong, high sea wave caused by an earthquake or other disturbance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9177920"/>
                  </a:ext>
                </a:extLst>
              </a:tr>
              <a:tr h="4768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Effusive [eruption]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 </a:t>
                      </a:r>
                      <a:r>
                        <a:rPr lang="en-GB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eruption dominated by an outpouring of lava onto the ground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6798010"/>
                  </a:ext>
                </a:extLst>
              </a:tr>
              <a:tr h="505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Explosive [eruption]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 energetic eruption that produces mainly ash, pumice and fragmental ballistic debris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0848635"/>
                  </a:ext>
                </a:extLst>
              </a:tr>
              <a:tr h="429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Epicenter</a:t>
                      </a:r>
                      <a:endParaRPr lang="en-GB" sz="12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i="1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point on the </a:t>
                      </a:r>
                      <a:r>
                        <a:rPr lang="en-GB" sz="12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earth’s surface vertically above the focus of an earthquake</a:t>
                      </a:r>
                      <a:endParaRPr lang="en-GB" sz="120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0701007"/>
                  </a:ext>
                </a:extLst>
              </a:tr>
            </a:tbl>
          </a:graphicData>
        </a:graphic>
      </p:graphicFrame>
      <p:pic>
        <p:nvPicPr>
          <p:cNvPr id="13" name="Picture 4">
            <a:extLst>
              <a:ext uri="{FF2B5EF4-FFF2-40B4-BE49-F238E27FC236}">
                <a16:creationId xmlns:a16="http://schemas.microsoft.com/office/drawing/2014/main" id="{54F87944-ECCA-4645-B638-71AF61E42F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78"/>
          <a:stretch/>
        </p:blipFill>
        <p:spPr bwMode="auto">
          <a:xfrm>
            <a:off x="4355210" y="694888"/>
            <a:ext cx="2811669" cy="23118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3C5B218-7420-4F82-B569-BC6A9D8F1955}"/>
              </a:ext>
            </a:extLst>
          </p:cNvPr>
          <p:cNvSpPr txBox="1">
            <a:spLocks/>
          </p:cNvSpPr>
          <p:nvPr/>
        </p:nvSpPr>
        <p:spPr>
          <a:xfrm>
            <a:off x="7237931" y="694888"/>
            <a:ext cx="4820937" cy="24655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Lithosphere is made up of the Earth’s Crust and the upper most part of the Mantle beneath.</a:t>
            </a:r>
          </a:p>
          <a:p>
            <a:pPr algn="l">
              <a:lnSpc>
                <a:spcPct val="110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Crust is the earth we can see and know – this is anywhere from 0 to 100km deep.</a:t>
            </a:r>
          </a:p>
          <a:p>
            <a:pPr algn="l">
              <a:lnSpc>
                <a:spcPct val="110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Mantle is a huge layer of liquid rock between the Crust and the Core. Depending on how close it is to the Core, it is more or less liquid.</a:t>
            </a:r>
          </a:p>
          <a:p>
            <a:pPr algn="l">
              <a:lnSpc>
                <a:spcPct val="110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Tectonic plates are massive chunks of solid mantle and crust that float on top of the liquid Mantle beneath. They are what we call the Lithosphere.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335E414-0DC2-4041-AFB6-770A8FC92C6A}"/>
              </a:ext>
            </a:extLst>
          </p:cNvPr>
          <p:cNvGrpSpPr>
            <a:grpSpLocks noChangeAspect="1"/>
          </p:cNvGrpSpPr>
          <p:nvPr/>
        </p:nvGrpSpPr>
        <p:grpSpPr>
          <a:xfrm>
            <a:off x="7114929" y="3160451"/>
            <a:ext cx="4869389" cy="3568210"/>
            <a:chOff x="2549508" y="1930400"/>
            <a:chExt cx="6724494" cy="4927600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99E6C502-1163-4505-87C9-8885DF0F24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9509" y="1930400"/>
              <a:ext cx="6724493" cy="475757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CDN media">
              <a:extLst>
                <a:ext uri="{FF2B5EF4-FFF2-40B4-BE49-F238E27FC236}">
                  <a16:creationId xmlns:a16="http://schemas.microsoft.com/office/drawing/2014/main" id="{171A3F72-F3AC-47BC-88D1-C1E0DB516B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9508" y="2502568"/>
              <a:ext cx="6724494" cy="4355432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19B8494-71C0-4C8D-8F09-B511A6040EAB}"/>
              </a:ext>
            </a:extLst>
          </p:cNvPr>
          <p:cNvSpPr txBox="1">
            <a:spLocks/>
          </p:cNvSpPr>
          <p:nvPr/>
        </p:nvSpPr>
        <p:spPr>
          <a:xfrm>
            <a:off x="4355210" y="3160450"/>
            <a:ext cx="2584070" cy="2311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These two overlayed maps show the location of notable earthquakes and volcanic eruptions in the past ~100 years.</a:t>
            </a:r>
          </a:p>
          <a:p>
            <a:pPr algn="l">
              <a:lnSpc>
                <a:spcPct val="110000"/>
              </a:lnSpc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They overlap in their locations because both natural events are caused by the movements of tectonic plates at their boundaries.</a:t>
            </a:r>
          </a:p>
        </p:txBody>
      </p:sp>
    </p:spTree>
    <p:extLst>
      <p:ext uri="{BB962C8B-B14F-4D97-AF65-F5344CB8AC3E}">
        <p14:creationId xmlns:p14="http://schemas.microsoft.com/office/powerpoint/2010/main" val="2960381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1607</TotalTime>
  <Words>351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Nott</dc:creator>
  <cp:lastModifiedBy>Divya Sharma</cp:lastModifiedBy>
  <cp:revision>131</cp:revision>
  <cp:lastPrinted>2021-04-06T09:54:08Z</cp:lastPrinted>
  <dcterms:created xsi:type="dcterms:W3CDTF">2021-03-31T23:58:16Z</dcterms:created>
  <dcterms:modified xsi:type="dcterms:W3CDTF">2024-11-05T10:25:13Z</dcterms:modified>
</cp:coreProperties>
</file>