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91" r:id="rId4"/>
    <p:sldId id="283" r:id="rId5"/>
    <p:sldId id="287" r:id="rId6"/>
    <p:sldId id="289" r:id="rId7"/>
    <p:sldId id="298" r:id="rId8"/>
    <p:sldId id="259" r:id="rId9"/>
    <p:sldId id="288" r:id="rId10"/>
    <p:sldId id="299" r:id="rId11"/>
    <p:sldId id="300" r:id="rId12"/>
    <p:sldId id="3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4DCFFEC-95B3-4343-8A01-276E162F4ADA}"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165664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CFFEC-95B3-4343-8A01-276E162F4ADA}"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259679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CFFEC-95B3-4343-8A01-276E162F4ADA}"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286135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44EE-76F8-46BC-97D4-39A0DD27AEB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ACC5719-EC8A-454F-B5D0-ABE982E08B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632C8C6-F5ED-4AAC-8CFC-67A97FFC98D6}"/>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5" name="Footer Placeholder 4">
            <a:extLst>
              <a:ext uri="{FF2B5EF4-FFF2-40B4-BE49-F238E27FC236}">
                <a16:creationId xmlns:a16="http://schemas.microsoft.com/office/drawing/2014/main" id="{AF3D93C2-3B04-4C26-BE49-E228BDEEFE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96642B-DF42-4864-96DB-822AB12600E1}"/>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72346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5575-E5A2-40F2-8A50-9EBFE9A0E68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C1BA15E-E7CC-4C5A-A239-4BA9B66BCF9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65CD6BC-0E8F-4BB0-8387-2F442DE8CEB1}"/>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5" name="Footer Placeholder 4">
            <a:extLst>
              <a:ext uri="{FF2B5EF4-FFF2-40B4-BE49-F238E27FC236}">
                <a16:creationId xmlns:a16="http://schemas.microsoft.com/office/drawing/2014/main" id="{C1E34891-DD27-44BB-A6E7-FBB209A769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5A7372-53C1-401E-804D-8F3F6079BDBE}"/>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1954459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E6C04-7F92-41FF-90B1-19D3C2168AA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BDB1395-B352-4E74-929F-217C782C1F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5526E01-576B-4A4A-AE27-11A7FBEA7301}"/>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5" name="Footer Placeholder 4">
            <a:extLst>
              <a:ext uri="{FF2B5EF4-FFF2-40B4-BE49-F238E27FC236}">
                <a16:creationId xmlns:a16="http://schemas.microsoft.com/office/drawing/2014/main" id="{BFBE5445-B475-4E0B-98CD-892AD6E74D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0A92E8-8164-448A-B478-A730708ACF96}"/>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2115718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42BA-ABFF-4531-B13A-4ABC62158D1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5EE4A3B-7C3C-420C-B463-9F31FBE3965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F8376BC-0A86-4455-A973-7C1F93D3E6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0E921BD-1FA6-499A-AB52-EB8CF5D7A6A6}"/>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6" name="Footer Placeholder 5">
            <a:extLst>
              <a:ext uri="{FF2B5EF4-FFF2-40B4-BE49-F238E27FC236}">
                <a16:creationId xmlns:a16="http://schemas.microsoft.com/office/drawing/2014/main" id="{E5ED725C-8276-4FDF-B3B0-6FEF397007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D0B9AF-B3D6-4148-AD92-869681912A72}"/>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675412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1218-D269-4593-8837-72DCCE061BF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14E70D5-35DD-414D-B319-60544F3784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116B133-E507-42EE-A2C6-2E603D75166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3D203D5-ED67-4D96-AE44-F27C67C02A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076504B-A4D8-418E-B020-8DCBA3268C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D9A976C-0135-420F-8C00-6DA745D5E2BE}"/>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8" name="Footer Placeholder 7">
            <a:extLst>
              <a:ext uri="{FF2B5EF4-FFF2-40B4-BE49-F238E27FC236}">
                <a16:creationId xmlns:a16="http://schemas.microsoft.com/office/drawing/2014/main" id="{02AD3B0D-BA4E-4FB0-AD2A-3F71D75E532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BB85E4-7F66-4653-94BF-435357331B4D}"/>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488939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FE0B6-1320-4F0E-9C10-B78C084FD2E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42361CE-4CF8-4F37-AB0F-7CFFBA98DAF6}"/>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4" name="Footer Placeholder 3">
            <a:extLst>
              <a:ext uri="{FF2B5EF4-FFF2-40B4-BE49-F238E27FC236}">
                <a16:creationId xmlns:a16="http://schemas.microsoft.com/office/drawing/2014/main" id="{6E5A39AB-38B0-4567-8852-07B8149E78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0BB341-C3CA-4045-A56D-D7E6F1FBA47B}"/>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1985107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C92335-DE6C-4137-B3CB-EAC6BFE46B56}"/>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3" name="Footer Placeholder 2">
            <a:extLst>
              <a:ext uri="{FF2B5EF4-FFF2-40B4-BE49-F238E27FC236}">
                <a16:creationId xmlns:a16="http://schemas.microsoft.com/office/drawing/2014/main" id="{D3C3A4CB-215F-40B8-90A5-F25DE8BEB6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F0EB22-9C52-42AE-8E85-C9ACFB44C4D9}"/>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4205653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F4647-047F-4C3F-88B7-6B7F33338B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6741016-46A4-493D-BFFA-575683B13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C52D67B-3660-4D93-9418-A8D0B09E1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1B658E-49AB-494F-8C2E-9C1EFA840C0B}"/>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6" name="Footer Placeholder 5">
            <a:extLst>
              <a:ext uri="{FF2B5EF4-FFF2-40B4-BE49-F238E27FC236}">
                <a16:creationId xmlns:a16="http://schemas.microsoft.com/office/drawing/2014/main" id="{677DF8C9-126D-4FB2-B293-C21B55CD57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D73E6D-2F77-4878-B2EA-B1220B9FF56C}"/>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280487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CFFEC-95B3-4343-8A01-276E162F4ADA}"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2579630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8160-54D9-4A00-AF0C-E8DD85F1C4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C16BC7E-E721-44A1-8066-2B650BB16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A18363-D973-46E2-BEAA-57D607E5A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5A86A7-2819-4CB0-A704-C0B34009D978}"/>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6" name="Footer Placeholder 5">
            <a:extLst>
              <a:ext uri="{FF2B5EF4-FFF2-40B4-BE49-F238E27FC236}">
                <a16:creationId xmlns:a16="http://schemas.microsoft.com/office/drawing/2014/main" id="{F63D9988-6A42-43B1-8DEC-6618D6A20D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13D507-96F2-4C72-8DDA-DD5718990A11}"/>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3781591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BCCE-C1FB-454F-B5D6-DB1D01718CD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8CA5B3D-E06C-45A2-9439-58DB68C40BA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D061904-2B13-4C92-8246-B12494B3E503}"/>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5" name="Footer Placeholder 4">
            <a:extLst>
              <a:ext uri="{FF2B5EF4-FFF2-40B4-BE49-F238E27FC236}">
                <a16:creationId xmlns:a16="http://schemas.microsoft.com/office/drawing/2014/main" id="{7B332B7B-6984-4871-8FFE-D6B8D3553B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003EB2-4DD2-4438-9D2E-B5F5249FD1CC}"/>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2600171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187D40-CA8B-40B8-B572-530679B10A8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69D5C53-11C6-4D92-AEA2-7C4EE46D100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279CF8-53F1-4EBA-960F-F7590B7A11D5}"/>
              </a:ext>
            </a:extLst>
          </p:cNvPr>
          <p:cNvSpPr>
            <a:spLocks noGrp="1"/>
          </p:cNvSpPr>
          <p:nvPr>
            <p:ph type="dt" sz="half" idx="10"/>
          </p:nvPr>
        </p:nvSpPr>
        <p:spPr/>
        <p:txBody>
          <a:bodyPr/>
          <a:lstStyle/>
          <a:p>
            <a:fld id="{1AC8D214-4C1D-46E3-906F-3D534B2E0C6A}" type="datetimeFigureOut">
              <a:rPr lang="en-GB" smtClean="0"/>
              <a:t>09/01/2024</a:t>
            </a:fld>
            <a:endParaRPr lang="en-GB"/>
          </a:p>
        </p:txBody>
      </p:sp>
      <p:sp>
        <p:nvSpPr>
          <p:cNvPr id="5" name="Footer Placeholder 4">
            <a:extLst>
              <a:ext uri="{FF2B5EF4-FFF2-40B4-BE49-F238E27FC236}">
                <a16:creationId xmlns:a16="http://schemas.microsoft.com/office/drawing/2014/main" id="{25FBE28A-E2F3-4864-B53C-9EB2448F24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3B5508-9137-462D-8FC1-528D8B5477A0}"/>
              </a:ext>
            </a:extLst>
          </p:cNvPr>
          <p:cNvSpPr>
            <a:spLocks noGrp="1"/>
          </p:cNvSpPr>
          <p:nvPr>
            <p:ph type="sldNum" sz="quarter" idx="12"/>
          </p:nvPr>
        </p:nvSpPr>
        <p:spPr/>
        <p:txBody>
          <a:bodyPr/>
          <a:lstStyle/>
          <a:p>
            <a:fld id="{3F2A4407-66BA-498F-ABA5-E03179E8525B}" type="slidenum">
              <a:rPr lang="en-GB" smtClean="0"/>
              <a:t>‹#›</a:t>
            </a:fld>
            <a:endParaRPr lang="en-GB"/>
          </a:p>
        </p:txBody>
      </p:sp>
    </p:spTree>
    <p:extLst>
      <p:ext uri="{BB962C8B-B14F-4D97-AF65-F5344CB8AC3E}">
        <p14:creationId xmlns:p14="http://schemas.microsoft.com/office/powerpoint/2010/main" val="84589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DCFFEC-95B3-4343-8A01-276E162F4ADA}"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292476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4DCFFEC-95B3-4343-8A01-276E162F4ADA}"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25532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4DCFFEC-95B3-4343-8A01-276E162F4ADA}" type="datetimeFigureOut">
              <a:rPr lang="en-GB" smtClean="0"/>
              <a:t>09/01/2024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215300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4DCFFEC-95B3-4343-8A01-276E162F4ADA}" type="datetimeFigureOut">
              <a:rPr lang="en-GB" smtClean="0"/>
              <a:t>09/01/2024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62025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CFFEC-95B3-4343-8A01-276E162F4ADA}" type="datetimeFigureOut">
              <a:rPr lang="en-GB" smtClean="0"/>
              <a:t>09/01/2024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1897264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DCFFEC-95B3-4343-8A01-276E162F4ADA}"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1679818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DCFFEC-95B3-4343-8A01-276E162F4ADA}"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F43826-C16B-4FD9-9BD9-80546FCDA055}" type="slidenum">
              <a:rPr lang="en-GB" smtClean="0"/>
              <a:t>‹#›</a:t>
            </a:fld>
            <a:endParaRPr lang="en-GB"/>
          </a:p>
        </p:txBody>
      </p:sp>
    </p:spTree>
    <p:extLst>
      <p:ext uri="{BB962C8B-B14F-4D97-AF65-F5344CB8AC3E}">
        <p14:creationId xmlns:p14="http://schemas.microsoft.com/office/powerpoint/2010/main" val="3195958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94DCFFEC-95B3-4343-8A01-276E162F4ADA}" type="datetimeFigureOut">
              <a:rPr lang="en-GB" smtClean="0"/>
              <a:pPr/>
              <a:t>09/01/2024</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CBF43826-C16B-4FD9-9BD9-80546FCDA055}" type="slidenum">
              <a:rPr lang="en-GB" smtClean="0"/>
              <a:pPr/>
              <a:t>‹#›</a:t>
            </a:fld>
            <a:endParaRPr lang="en-GB" dirty="0"/>
          </a:p>
        </p:txBody>
      </p:sp>
    </p:spTree>
    <p:extLst>
      <p:ext uri="{BB962C8B-B14F-4D97-AF65-F5344CB8AC3E}">
        <p14:creationId xmlns:p14="http://schemas.microsoft.com/office/powerpoint/2010/main" val="153846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46A990-7FC5-4C3D-A043-072326A93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5562A2E-0B3A-488C-9905-E512BC7479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8E569B-33F7-49CA-A02A-77A6F185A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C8D214-4C1D-46E3-906F-3D534B2E0C6A}" type="datetimeFigureOut">
              <a:rPr lang="en-GB" smtClean="0"/>
              <a:t>09/01/2024</a:t>
            </a:fld>
            <a:endParaRPr lang="en-GB"/>
          </a:p>
        </p:txBody>
      </p:sp>
      <p:sp>
        <p:nvSpPr>
          <p:cNvPr id="5" name="Footer Placeholder 4">
            <a:extLst>
              <a:ext uri="{FF2B5EF4-FFF2-40B4-BE49-F238E27FC236}">
                <a16:creationId xmlns:a16="http://schemas.microsoft.com/office/drawing/2014/main" id="{FB46130D-14E7-4C05-97CA-74806740EC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C989FBD-6380-41ED-BB24-7C73E86FE4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A4407-66BA-498F-ABA5-E03179E8525B}" type="slidenum">
              <a:rPr lang="en-GB" smtClean="0"/>
              <a:t>‹#›</a:t>
            </a:fld>
            <a:endParaRPr lang="en-GB"/>
          </a:p>
        </p:txBody>
      </p:sp>
    </p:spTree>
    <p:extLst>
      <p:ext uri="{BB962C8B-B14F-4D97-AF65-F5344CB8AC3E}">
        <p14:creationId xmlns:p14="http://schemas.microsoft.com/office/powerpoint/2010/main" val="1691905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8DB4-80AE-43EB-A46A-1AE6E8572664}"/>
              </a:ext>
            </a:extLst>
          </p:cNvPr>
          <p:cNvSpPr>
            <a:spLocks noGrp="1"/>
          </p:cNvSpPr>
          <p:nvPr>
            <p:ph type="ctrTitle"/>
          </p:nvPr>
        </p:nvSpPr>
        <p:spPr/>
        <p:txBody>
          <a:bodyPr>
            <a:normAutofit fontScale="90000"/>
          </a:bodyPr>
          <a:lstStyle/>
          <a:p>
            <a:r>
              <a:rPr lang="en-US" dirty="0"/>
              <a:t>Knowledge Organisers</a:t>
            </a:r>
            <a:br>
              <a:rPr lang="en-US" dirty="0"/>
            </a:br>
            <a:r>
              <a:rPr lang="en-US" dirty="0"/>
              <a:t>Year 6</a:t>
            </a:r>
            <a:br>
              <a:rPr lang="en-US" dirty="0"/>
            </a:br>
            <a:r>
              <a:rPr lang="en-US" dirty="0"/>
              <a:t>Autumn 2</a:t>
            </a:r>
            <a:endParaRPr lang="en-GB" dirty="0"/>
          </a:p>
        </p:txBody>
      </p:sp>
      <p:sp>
        <p:nvSpPr>
          <p:cNvPr id="4" name="TextBox 3">
            <a:extLst>
              <a:ext uri="{FF2B5EF4-FFF2-40B4-BE49-F238E27FC236}">
                <a16:creationId xmlns:a16="http://schemas.microsoft.com/office/drawing/2014/main" id="{A976DAAD-CCA1-4DD6-8950-6F050334090D}"/>
              </a:ext>
            </a:extLst>
          </p:cNvPr>
          <p:cNvSpPr txBox="1"/>
          <p:nvPr/>
        </p:nvSpPr>
        <p:spPr>
          <a:xfrm>
            <a:off x="161925" y="238125"/>
            <a:ext cx="11315700" cy="369332"/>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3038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E0BCD4-352C-DD43-9CCE-F441773C739A}"/>
              </a:ext>
            </a:extLst>
          </p:cNvPr>
          <p:cNvSpPr txBox="1"/>
          <p:nvPr/>
        </p:nvSpPr>
        <p:spPr>
          <a:xfrm>
            <a:off x="161925" y="238125"/>
            <a:ext cx="11315700" cy="307777"/>
          </a:xfrm>
          <a:prstGeom prst="rect">
            <a:avLst/>
          </a:prstGeom>
          <a:solidFill>
            <a:srgbClr val="FFFF00"/>
          </a:solidFill>
        </p:spPr>
        <p:txBody>
          <a:bodyPr wrap="square" rtlCol="0">
            <a:spAutoFit/>
          </a:bodyPr>
          <a:lstStyle/>
          <a:p>
            <a:r>
              <a:rPr lang="en-GB" sz="1400" b="1" dirty="0">
                <a:latin typeface="Arial" panose="020B0604020202020204" pitchFamily="34" charset="0"/>
              </a:rPr>
              <a:t>Year 6 – Autumn 2 – Mechanical Systems – Knowledge I need to understand and remember</a:t>
            </a:r>
          </a:p>
        </p:txBody>
      </p:sp>
      <p:pic>
        <p:nvPicPr>
          <p:cNvPr id="9" name="Picture 8">
            <a:extLst>
              <a:ext uri="{FF2B5EF4-FFF2-40B4-BE49-F238E27FC236}">
                <a16:creationId xmlns:a16="http://schemas.microsoft.com/office/drawing/2014/main" id="{B3195254-5300-334C-B3C1-2A7345715BD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1318008" y="79895"/>
            <a:ext cx="784860" cy="862965"/>
          </a:xfrm>
          <a:prstGeom prst="rect">
            <a:avLst/>
          </a:prstGeom>
        </p:spPr>
      </p:pic>
      <p:pic>
        <p:nvPicPr>
          <p:cNvPr id="3" name="Picture 2">
            <a:extLst>
              <a:ext uri="{FF2B5EF4-FFF2-40B4-BE49-F238E27FC236}">
                <a16:creationId xmlns:a16="http://schemas.microsoft.com/office/drawing/2014/main" id="{48F67E05-C60C-43E4-9461-EF971D87E07F}"/>
              </a:ext>
            </a:extLst>
          </p:cNvPr>
          <p:cNvPicPr>
            <a:picLocks noChangeAspect="1"/>
          </p:cNvPicPr>
          <p:nvPr/>
        </p:nvPicPr>
        <p:blipFill rotWithShape="1">
          <a:blip r:embed="rId3"/>
          <a:srcRect l="30851" t="19793" r="11237" b="7629"/>
          <a:stretch/>
        </p:blipFill>
        <p:spPr>
          <a:xfrm>
            <a:off x="161925" y="545901"/>
            <a:ext cx="8746405" cy="6165689"/>
          </a:xfrm>
          <a:prstGeom prst="rect">
            <a:avLst/>
          </a:prstGeom>
        </p:spPr>
      </p:pic>
    </p:spTree>
    <p:extLst>
      <p:ext uri="{BB962C8B-B14F-4D97-AF65-F5344CB8AC3E}">
        <p14:creationId xmlns:p14="http://schemas.microsoft.com/office/powerpoint/2010/main" val="4223023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E0BCD4-352C-DD43-9CCE-F441773C739A}"/>
              </a:ext>
            </a:extLst>
          </p:cNvPr>
          <p:cNvSpPr txBox="1"/>
          <p:nvPr/>
        </p:nvSpPr>
        <p:spPr>
          <a:xfrm>
            <a:off x="161925" y="238125"/>
            <a:ext cx="11315700" cy="307777"/>
          </a:xfrm>
          <a:prstGeom prst="rect">
            <a:avLst/>
          </a:prstGeom>
          <a:solidFill>
            <a:srgbClr val="FFFF00"/>
          </a:solidFill>
        </p:spPr>
        <p:txBody>
          <a:bodyPr wrap="square" rtlCol="0">
            <a:spAutoFit/>
          </a:bodyPr>
          <a:lstStyle/>
          <a:p>
            <a:r>
              <a:rPr lang="en-GB" sz="1400" b="1" dirty="0">
                <a:latin typeface="Arial" panose="020B0604020202020204" pitchFamily="34" charset="0"/>
              </a:rPr>
              <a:t>Year 6 – Autumn 2 – Data Handling – Knowledge I need to understand and remember</a:t>
            </a:r>
          </a:p>
        </p:txBody>
      </p:sp>
      <p:pic>
        <p:nvPicPr>
          <p:cNvPr id="9" name="Picture 8">
            <a:extLst>
              <a:ext uri="{FF2B5EF4-FFF2-40B4-BE49-F238E27FC236}">
                <a16:creationId xmlns:a16="http://schemas.microsoft.com/office/drawing/2014/main" id="{B3195254-5300-334C-B3C1-2A7345715BD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1318008" y="79895"/>
            <a:ext cx="784860" cy="862965"/>
          </a:xfrm>
          <a:prstGeom prst="rect">
            <a:avLst/>
          </a:prstGeom>
        </p:spPr>
      </p:pic>
      <p:pic>
        <p:nvPicPr>
          <p:cNvPr id="3" name="Picture 2">
            <a:extLst>
              <a:ext uri="{FF2B5EF4-FFF2-40B4-BE49-F238E27FC236}">
                <a16:creationId xmlns:a16="http://schemas.microsoft.com/office/drawing/2014/main" id="{4F12F5F2-38FF-4615-BA64-7729D3A01D8B}"/>
              </a:ext>
            </a:extLst>
          </p:cNvPr>
          <p:cNvPicPr>
            <a:picLocks noChangeAspect="1"/>
          </p:cNvPicPr>
          <p:nvPr/>
        </p:nvPicPr>
        <p:blipFill rotWithShape="1">
          <a:blip r:embed="rId3"/>
          <a:srcRect l="31082" t="20206" r="11624" b="8316"/>
          <a:stretch/>
        </p:blipFill>
        <p:spPr>
          <a:xfrm>
            <a:off x="161925" y="545902"/>
            <a:ext cx="8897234" cy="6243672"/>
          </a:xfrm>
          <a:prstGeom prst="rect">
            <a:avLst/>
          </a:prstGeom>
        </p:spPr>
      </p:pic>
    </p:spTree>
    <p:extLst>
      <p:ext uri="{BB962C8B-B14F-4D97-AF65-F5344CB8AC3E}">
        <p14:creationId xmlns:p14="http://schemas.microsoft.com/office/powerpoint/2010/main" val="16559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E7EA3A9D-74A1-B04C-9333-C7D5DB6B8554}"/>
              </a:ext>
            </a:extLst>
          </p:cNvPr>
          <p:cNvGraphicFramePr>
            <a:graphicFrameLocks noGrp="1"/>
          </p:cNvGraphicFramePr>
          <p:nvPr/>
        </p:nvGraphicFramePr>
        <p:xfrm>
          <a:off x="175572" y="640889"/>
          <a:ext cx="4431460" cy="6143339"/>
        </p:xfrm>
        <a:graphic>
          <a:graphicData uri="http://schemas.openxmlformats.org/drawingml/2006/table">
            <a:tbl>
              <a:tblPr>
                <a:tableStyleId>{5C22544A-7EE6-4342-B048-85BDC9FD1C3A}</a:tableStyleId>
              </a:tblPr>
              <a:tblGrid>
                <a:gridCol w="936244">
                  <a:extLst>
                    <a:ext uri="{9D8B030D-6E8A-4147-A177-3AD203B41FA5}">
                      <a16:colId xmlns:a16="http://schemas.microsoft.com/office/drawing/2014/main" val="2508828324"/>
                    </a:ext>
                  </a:extLst>
                </a:gridCol>
                <a:gridCol w="3495216">
                  <a:extLst>
                    <a:ext uri="{9D8B030D-6E8A-4147-A177-3AD203B41FA5}">
                      <a16:colId xmlns:a16="http://schemas.microsoft.com/office/drawing/2014/main" val="895673886"/>
                    </a:ext>
                  </a:extLst>
                </a:gridCol>
              </a:tblGrid>
              <a:tr h="163589">
                <a:tc gridSpan="2">
                  <a:txBody>
                    <a:bodyPr/>
                    <a:lstStyle/>
                    <a:p>
                      <a:pPr algn="ctr"/>
                      <a:r>
                        <a:rPr lang="en-GB" sz="1000" b="1" i="0" dirty="0">
                          <a:solidFill>
                            <a:srgbClr val="7030A0"/>
                          </a:solidFill>
                          <a:effectLst/>
                          <a:latin typeface="Arial" panose="020B0604020202020204" pitchFamily="34" charset="0"/>
                        </a:rPr>
                        <a:t>Key vocabulary</a:t>
                      </a:r>
                      <a:endParaRPr lang="en-GB" sz="1000" b="0" i="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endParaRPr>
                    </a:p>
                  </a:txBody>
                  <a:tcPr marL="54530" marR="54530" marT="27265" marB="272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hMerge="1">
                  <a:txBody>
                    <a:bodyPr/>
                    <a:lstStyle/>
                    <a:p>
                      <a:pPr algn="ctr"/>
                      <a:endParaRPr lang="en-GB"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30" marR="54530" marT="27265" marB="272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948769842"/>
                  </a:ext>
                </a:extLst>
              </a:tr>
              <a:tr h="272648">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offspring</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The young animal or plant that is produced by the reproduction of that species.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624359857"/>
                  </a:ext>
                </a:extLst>
              </a:tr>
              <a:tr h="272648">
                <a:tc>
                  <a:txBody>
                    <a:bodyPr/>
                    <a:lstStyle/>
                    <a:p>
                      <a:r>
                        <a:rPr lang="en-GB" sz="1000" b="0" i="0" dirty="0">
                          <a:effectLst/>
                          <a:highlight>
                            <a:srgbClr val="FFFF00"/>
                          </a:highlight>
                          <a:latin typeface="Arial" panose="020B0604020202020204" pitchFamily="34" charset="0"/>
                          <a:ea typeface="Calibri" panose="020F0502020204030204" pitchFamily="34" charset="0"/>
                          <a:cs typeface="Arial" panose="020B0604020202020204" pitchFamily="34" charset="0"/>
                        </a:rPr>
                        <a:t>characteristics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The features or qualities that are specific to a species. These may have developed for a number of reasons.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4237790070"/>
                  </a:ext>
                </a:extLst>
              </a:tr>
              <a:tr h="385920">
                <a:tc>
                  <a:txBody>
                    <a:bodyPr/>
                    <a:lstStyle/>
                    <a:p>
                      <a:r>
                        <a:rPr lang="en-GB" sz="1000" b="0" i="0" dirty="0">
                          <a:effectLst/>
                          <a:highlight>
                            <a:srgbClr val="FFFF00"/>
                          </a:highlight>
                          <a:latin typeface="Arial" panose="020B0604020202020204" pitchFamily="34" charset="0"/>
                          <a:ea typeface="Calibri" panose="020F0502020204030204" pitchFamily="34" charset="0"/>
                          <a:cs typeface="Arial" panose="020B0604020202020204" pitchFamily="34" charset="0"/>
                        </a:rPr>
                        <a:t>inherit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To gain through genetics characteristics from one’s parents or ancestors.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597772309"/>
                  </a:ext>
                </a:extLst>
              </a:tr>
              <a:tr h="385920">
                <a:tc>
                  <a:txBody>
                    <a:bodyPr/>
                    <a:lstStyle/>
                    <a:p>
                      <a:r>
                        <a:rPr lang="en-GB" sz="1000" b="0" i="0" dirty="0">
                          <a:effectLst/>
                          <a:highlight>
                            <a:srgbClr val="FFFF00"/>
                          </a:highlight>
                          <a:latin typeface="Arial" panose="020B0604020202020204" pitchFamily="34" charset="0"/>
                          <a:ea typeface="Calibri" panose="020F0502020204030204" pitchFamily="34" charset="0"/>
                          <a:cs typeface="Arial" panose="020B0604020202020204" pitchFamily="34" charset="0"/>
                        </a:rPr>
                        <a:t>traits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Features or qualities that are specific to a species which could only have been inherited from a parent.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1873063632"/>
                  </a:ext>
                </a:extLst>
              </a:tr>
              <a:tr h="385920">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inherited traits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Traits gained from parents.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4245512451"/>
                  </a:ext>
                </a:extLst>
              </a:tr>
              <a:tr h="385920">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adaptive traits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Traits developed through influence from a living thing’s environment.  </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1672909647"/>
                  </a:ext>
                </a:extLst>
              </a:tr>
              <a:tr h="0">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adaptation</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The process of change by which a species becomes better suited to its environment.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83159447"/>
                  </a:ext>
                </a:extLst>
              </a:tr>
              <a:tr h="0">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evolution</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dirty="0">
                          <a:latin typeface="Arial" panose="020B0604020202020204" pitchFamily="34" charset="0"/>
                          <a:cs typeface="Arial" panose="020B0604020202020204" pitchFamily="34" charset="0"/>
                        </a:rPr>
                        <a:t>The process by which different forms of life are believed to have developed from earlier forms over a long period of time.</a:t>
                      </a:r>
                      <a:endParaRPr lang="en-GB" sz="10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3338334088"/>
                  </a:ext>
                </a:extLst>
              </a:tr>
              <a:tr h="163589">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natural selection</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The process where organisms that are better adapted to their environment tend to survive and produce more offspring.</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4063998390"/>
                  </a:ext>
                </a:extLst>
              </a:tr>
              <a:tr h="221981">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theory</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A system of ideas intended to explain something.</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3314756946"/>
                  </a:ext>
                </a:extLst>
              </a:tr>
              <a:tr h="272648">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fossil</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The remains or imprint of a prehistoric plant or animal, embedded in rock and preserved.</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057225949"/>
                  </a:ext>
                </a:extLst>
              </a:tr>
              <a:tr h="0">
                <a:tc>
                  <a:txBody>
                    <a:bodyPr/>
                    <a:lstStyle/>
                    <a:p>
                      <a:r>
                        <a:rPr lang="en-GB" sz="1000" b="0" i="0" dirty="0">
                          <a:effectLst/>
                          <a:highlight>
                            <a:srgbClr val="FFFF00"/>
                          </a:highlight>
                          <a:latin typeface="Arial" panose="020B0604020202020204" pitchFamily="34" charset="0"/>
                          <a:ea typeface="Calibri" panose="020F0502020204030204" pitchFamily="34" charset="0"/>
                          <a:cs typeface="Arial" panose="020B0604020202020204" pitchFamily="34" charset="0"/>
                        </a:rPr>
                        <a:t>variation</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The differences between individuals within a species.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1000809390"/>
                  </a:ext>
                </a:extLst>
              </a:tr>
              <a:tr h="272648">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habitat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A specific area or place in which particular animals and plants can live.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1399301225"/>
                  </a:ext>
                </a:extLst>
              </a:tr>
              <a:tr h="272648">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environment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An environment contains many habitats and includes areas where there are both living and non-living things.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4259077967"/>
                  </a:ext>
                </a:extLst>
              </a:tr>
              <a:tr h="272648">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paleoethology</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The study of the history of life on Earth through fossils.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3108319646"/>
                  </a:ext>
                </a:extLst>
              </a:tr>
              <a:tr h="272648">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DNA</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000" b="0" i="0" dirty="0">
                          <a:effectLst/>
                          <a:latin typeface="Arial" panose="020B0604020202020204" pitchFamily="34" charset="0"/>
                          <a:ea typeface="Calibri" panose="020F0502020204030204" pitchFamily="34" charset="0"/>
                          <a:cs typeface="Arial" panose="020B0604020202020204" pitchFamily="34" charset="0"/>
                        </a:rPr>
                        <a:t>The material that carries all the information about how a living thing will look and function. This information is inherited from an offspring’s parent.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793556488"/>
                  </a:ext>
                </a:extLst>
              </a:tr>
            </a:tbl>
          </a:graphicData>
        </a:graphic>
      </p:graphicFrame>
      <p:sp>
        <p:nvSpPr>
          <p:cNvPr id="20" name="TextBox 19">
            <a:extLst>
              <a:ext uri="{FF2B5EF4-FFF2-40B4-BE49-F238E27FC236}">
                <a16:creationId xmlns:a16="http://schemas.microsoft.com/office/drawing/2014/main" id="{81760327-7B8A-0046-BACD-BDBB7449EF83}"/>
              </a:ext>
            </a:extLst>
          </p:cNvPr>
          <p:cNvSpPr txBox="1"/>
          <p:nvPr/>
        </p:nvSpPr>
        <p:spPr>
          <a:xfrm>
            <a:off x="161925" y="238125"/>
            <a:ext cx="11315700" cy="307777"/>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Year 6 – Autumn 2 – Why do giraffes have long necks? – Knowledge I need to understand and remember</a:t>
            </a:r>
          </a:p>
        </p:txBody>
      </p:sp>
      <p:pic>
        <p:nvPicPr>
          <p:cNvPr id="22" name="Picture 21">
            <a:extLst>
              <a:ext uri="{FF2B5EF4-FFF2-40B4-BE49-F238E27FC236}">
                <a16:creationId xmlns:a16="http://schemas.microsoft.com/office/drawing/2014/main" id="{851CAF83-6520-D242-A397-8866C5D8A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367" y="60734"/>
            <a:ext cx="816151" cy="897766"/>
          </a:xfrm>
          <a:prstGeom prst="rect">
            <a:avLst/>
          </a:prstGeom>
        </p:spPr>
      </p:pic>
      <p:pic>
        <p:nvPicPr>
          <p:cNvPr id="3" name="Picture 2">
            <a:extLst>
              <a:ext uri="{FF2B5EF4-FFF2-40B4-BE49-F238E27FC236}">
                <a16:creationId xmlns:a16="http://schemas.microsoft.com/office/drawing/2014/main" id="{E4010177-9F28-3844-84E8-AD1C3F88A625}"/>
              </a:ext>
            </a:extLst>
          </p:cNvPr>
          <p:cNvPicPr>
            <a:picLocks noChangeAspect="1"/>
          </p:cNvPicPr>
          <p:nvPr/>
        </p:nvPicPr>
        <p:blipFill>
          <a:blip r:embed="rId3"/>
          <a:stretch>
            <a:fillRect/>
          </a:stretch>
        </p:blipFill>
        <p:spPr>
          <a:xfrm>
            <a:off x="4687837" y="3474934"/>
            <a:ext cx="4397224" cy="2083861"/>
          </a:xfrm>
          <a:prstGeom prst="rect">
            <a:avLst/>
          </a:prstGeom>
        </p:spPr>
      </p:pic>
      <p:pic>
        <p:nvPicPr>
          <p:cNvPr id="5" name="Picture 4">
            <a:extLst>
              <a:ext uri="{FF2B5EF4-FFF2-40B4-BE49-F238E27FC236}">
                <a16:creationId xmlns:a16="http://schemas.microsoft.com/office/drawing/2014/main" id="{78625122-6E1C-0044-9A44-10B6A16AB37D}"/>
              </a:ext>
            </a:extLst>
          </p:cNvPr>
          <p:cNvPicPr>
            <a:picLocks noChangeAspect="1"/>
          </p:cNvPicPr>
          <p:nvPr/>
        </p:nvPicPr>
        <p:blipFill>
          <a:blip r:embed="rId4"/>
          <a:stretch>
            <a:fillRect/>
          </a:stretch>
        </p:blipFill>
        <p:spPr>
          <a:xfrm>
            <a:off x="8084457" y="2004105"/>
            <a:ext cx="746345" cy="1428349"/>
          </a:xfrm>
          <a:prstGeom prst="rect">
            <a:avLst/>
          </a:prstGeom>
        </p:spPr>
      </p:pic>
      <p:pic>
        <p:nvPicPr>
          <p:cNvPr id="7" name="Picture 6">
            <a:extLst>
              <a:ext uri="{FF2B5EF4-FFF2-40B4-BE49-F238E27FC236}">
                <a16:creationId xmlns:a16="http://schemas.microsoft.com/office/drawing/2014/main" id="{214A065E-515D-F843-B4C3-1E12CDB0A658}"/>
              </a:ext>
            </a:extLst>
          </p:cNvPr>
          <p:cNvPicPr>
            <a:picLocks noChangeAspect="1"/>
          </p:cNvPicPr>
          <p:nvPr/>
        </p:nvPicPr>
        <p:blipFill rotWithShape="1">
          <a:blip r:embed="rId5"/>
          <a:srcRect l="6190" t="3405" b="3804"/>
          <a:stretch/>
        </p:blipFill>
        <p:spPr>
          <a:xfrm>
            <a:off x="4687837" y="5628927"/>
            <a:ext cx="1638655" cy="1155301"/>
          </a:xfrm>
          <a:prstGeom prst="rect">
            <a:avLst/>
          </a:prstGeom>
        </p:spPr>
      </p:pic>
      <p:sp>
        <p:nvSpPr>
          <p:cNvPr id="8" name="Rectangle 7">
            <a:extLst>
              <a:ext uri="{FF2B5EF4-FFF2-40B4-BE49-F238E27FC236}">
                <a16:creationId xmlns:a16="http://schemas.microsoft.com/office/drawing/2014/main" id="{E07B62B4-5DDC-BD4E-847B-7340AD00F9EB}"/>
              </a:ext>
            </a:extLst>
          </p:cNvPr>
          <p:cNvSpPr/>
          <p:nvPr/>
        </p:nvSpPr>
        <p:spPr>
          <a:xfrm>
            <a:off x="4731418" y="640888"/>
            <a:ext cx="2853552" cy="2763913"/>
          </a:xfrm>
          <a:prstGeom prst="rect">
            <a:avLst/>
          </a:prstGeom>
          <a:solidFill>
            <a:schemeClr val="accent3">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Charles Darwin was an English naturalist who studied </a:t>
            </a: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variation</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plants, animals and fossils. During a visit to the </a:t>
            </a:r>
            <a:r>
              <a:rPr kumimoji="0" lang="en-GB"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Galapágos</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Islands, he observed several species of finches with unique beak shapes. Darwin believed that the difference in beaks were evidence of animals </a:t>
            </a: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adapting</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their environment: some of the finches that lived on the </a:t>
            </a:r>
            <a:r>
              <a:rPr kumimoji="0" lang="en-GB"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Galapágos</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Islands had larger beaks in order to be able to eat the large seeds found on the island. He felt the differences in beak size resulted from differences in the finches’ food source.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helped him to develop the Theory of </a:t>
            </a: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Evolution – </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idea that living things have changed over time because of the</a:t>
            </a: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adaptations </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they undergo in order to survive in their environment</a:t>
            </a: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172" name="Picture 4">
            <a:extLst>
              <a:ext uri="{FF2B5EF4-FFF2-40B4-BE49-F238E27FC236}">
                <a16:creationId xmlns:a16="http://schemas.microsoft.com/office/drawing/2014/main" id="{EEE33ABA-4495-7D46-BC1E-93C7E6C06C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2431"/>
          <a:stretch/>
        </p:blipFill>
        <p:spPr bwMode="auto">
          <a:xfrm>
            <a:off x="7630214" y="606726"/>
            <a:ext cx="892719" cy="141611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C816C40-E540-C943-8B08-1E0E4BE56552}"/>
              </a:ext>
            </a:extLst>
          </p:cNvPr>
          <p:cNvGrpSpPr/>
          <p:nvPr/>
        </p:nvGrpSpPr>
        <p:grpSpPr>
          <a:xfrm>
            <a:off x="9085061" y="3095316"/>
            <a:ext cx="2931367" cy="2984089"/>
            <a:chOff x="9439835" y="2465294"/>
            <a:chExt cx="2550644" cy="2977671"/>
          </a:xfrm>
        </p:grpSpPr>
        <p:pic>
          <p:nvPicPr>
            <p:cNvPr id="10" name="Picture 9">
              <a:extLst>
                <a:ext uri="{FF2B5EF4-FFF2-40B4-BE49-F238E27FC236}">
                  <a16:creationId xmlns:a16="http://schemas.microsoft.com/office/drawing/2014/main" id="{065D9721-71FC-804E-BA06-AE5ED7296D45}"/>
                </a:ext>
              </a:extLst>
            </p:cNvPr>
            <p:cNvPicPr>
              <a:picLocks noChangeAspect="1"/>
            </p:cNvPicPr>
            <p:nvPr/>
          </p:nvPicPr>
          <p:blipFill rotWithShape="1">
            <a:blip r:embed="rId7"/>
            <a:srcRect t="19214"/>
            <a:stretch/>
          </p:blipFill>
          <p:spPr>
            <a:xfrm>
              <a:off x="9439835" y="2465294"/>
              <a:ext cx="2550644" cy="2977671"/>
            </a:xfrm>
            <a:prstGeom prst="rect">
              <a:avLst/>
            </a:prstGeom>
          </p:spPr>
        </p:pic>
        <p:sp>
          <p:nvSpPr>
            <p:cNvPr id="11" name="Rectangle 10">
              <a:extLst>
                <a:ext uri="{FF2B5EF4-FFF2-40B4-BE49-F238E27FC236}">
                  <a16:creationId xmlns:a16="http://schemas.microsoft.com/office/drawing/2014/main" id="{E391D294-3DC9-344A-BE80-7AC6D656DDDE}"/>
                </a:ext>
              </a:extLst>
            </p:cNvPr>
            <p:cNvSpPr/>
            <p:nvPr/>
          </p:nvSpPr>
          <p:spPr>
            <a:xfrm>
              <a:off x="11751036" y="5021352"/>
              <a:ext cx="239443" cy="3103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6" name="Rectangle 35">
            <a:extLst>
              <a:ext uri="{FF2B5EF4-FFF2-40B4-BE49-F238E27FC236}">
                <a16:creationId xmlns:a16="http://schemas.microsoft.com/office/drawing/2014/main" id="{5608E951-C39B-1B44-A18C-7CEC101B50F6}"/>
              </a:ext>
            </a:extLst>
          </p:cNvPr>
          <p:cNvSpPr/>
          <p:nvPr/>
        </p:nvSpPr>
        <p:spPr>
          <a:xfrm>
            <a:off x="10204465" y="2831814"/>
            <a:ext cx="1909086" cy="260198"/>
          </a:xfrm>
          <a:prstGeom prst="rect">
            <a:avLst/>
          </a:prstGeom>
          <a:solidFill>
            <a:srgbClr val="FECC8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Examples of inherited traits</a:t>
            </a:r>
          </a:p>
        </p:txBody>
      </p:sp>
      <p:sp>
        <p:nvSpPr>
          <p:cNvPr id="37" name="Rectangle 36">
            <a:extLst>
              <a:ext uri="{FF2B5EF4-FFF2-40B4-BE49-F238E27FC236}">
                <a16:creationId xmlns:a16="http://schemas.microsoft.com/office/drawing/2014/main" id="{955CE85F-ED2B-D542-9A91-515E98EF0D34}"/>
              </a:ext>
            </a:extLst>
          </p:cNvPr>
          <p:cNvSpPr/>
          <p:nvPr/>
        </p:nvSpPr>
        <p:spPr>
          <a:xfrm>
            <a:off x="8830802" y="1017152"/>
            <a:ext cx="3282749" cy="1764634"/>
          </a:xfrm>
          <a:prstGeom prst="rect">
            <a:avLst/>
          </a:prstGeom>
          <a:solidFill>
            <a:schemeClr val="accent3">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DNA stands for deoxyribonucleic acid. All living things store information about how it should look and function using DNA, including plants.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humans have unique DNA except for identical twins who share the same DNA. In 1984, at the University of Leicester, Professor Sir Alec Jeffreys invented a process for identifying the unique part of a person’s DNA. This was a huge scientific breakthrough that allowed the Police to identify a criminal DNA evidence for the first time.</a:t>
            </a:r>
          </a:p>
        </p:txBody>
      </p:sp>
      <p:sp>
        <p:nvSpPr>
          <p:cNvPr id="31" name="Rectangle 30">
            <a:extLst>
              <a:ext uri="{FF2B5EF4-FFF2-40B4-BE49-F238E27FC236}">
                <a16:creationId xmlns:a16="http://schemas.microsoft.com/office/drawing/2014/main" id="{EBE0F6C4-7F4D-374A-9313-DFD5915D4D0F}"/>
              </a:ext>
            </a:extLst>
          </p:cNvPr>
          <p:cNvSpPr/>
          <p:nvPr/>
        </p:nvSpPr>
        <p:spPr>
          <a:xfrm>
            <a:off x="6407297" y="6079405"/>
            <a:ext cx="5706253" cy="677162"/>
          </a:xfrm>
          <a:prstGeom prst="rect">
            <a:avLst/>
          </a:prstGeom>
          <a:solidFill>
            <a:schemeClr val="accent3">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Although Darwin applied his theory to humans too, arguing that humans and apes shared a common ancestor. He didn’t have much evidence to prove that humans had </a:t>
            </a: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evolved </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so his work was very controversial. The discovery of evidence in the form of </a:t>
            </a: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fossils</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later years enabled other scientists to build on Darwin’s work.</a:t>
            </a:r>
          </a:p>
        </p:txBody>
      </p:sp>
    </p:spTree>
    <p:extLst>
      <p:ext uri="{BB962C8B-B14F-4D97-AF65-F5344CB8AC3E}">
        <p14:creationId xmlns:p14="http://schemas.microsoft.com/office/powerpoint/2010/main" val="1480904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925" y="238125"/>
            <a:ext cx="11315700" cy="307777"/>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Year 6 – Autumn 2 – North America – Would you visit New York or Yorkshire? – Knowledge I need to understand and remember</a:t>
            </a:r>
          </a:p>
        </p:txBody>
      </p:sp>
      <p:pic>
        <p:nvPicPr>
          <p:cNvPr id="26" name="Picture 2">
            <a:extLst>
              <a:ext uri="{FF2B5EF4-FFF2-40B4-BE49-F238E27FC236}">
                <a16:creationId xmlns:a16="http://schemas.microsoft.com/office/drawing/2014/main" id="{CC371052-F828-4C48-BD3B-29EEBCBD1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4739" y="82861"/>
            <a:ext cx="722168" cy="7948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1A8412DC-6285-AA40-969A-16DF23B31070}"/>
              </a:ext>
            </a:extLst>
          </p:cNvPr>
          <p:cNvGraphicFramePr>
            <a:graphicFrameLocks noGrp="1"/>
          </p:cNvGraphicFramePr>
          <p:nvPr/>
        </p:nvGraphicFramePr>
        <p:xfrm>
          <a:off x="161925" y="701166"/>
          <a:ext cx="3146612" cy="5264140"/>
        </p:xfrm>
        <a:graphic>
          <a:graphicData uri="http://schemas.openxmlformats.org/drawingml/2006/table">
            <a:tbl>
              <a:tblPr>
                <a:tableStyleId>{5C22544A-7EE6-4342-B048-85BDC9FD1C3A}</a:tableStyleId>
              </a:tblPr>
              <a:tblGrid>
                <a:gridCol w="770609">
                  <a:extLst>
                    <a:ext uri="{9D8B030D-6E8A-4147-A177-3AD203B41FA5}">
                      <a16:colId xmlns:a16="http://schemas.microsoft.com/office/drawing/2014/main" val="2508828324"/>
                    </a:ext>
                  </a:extLst>
                </a:gridCol>
                <a:gridCol w="2376003">
                  <a:extLst>
                    <a:ext uri="{9D8B030D-6E8A-4147-A177-3AD203B41FA5}">
                      <a16:colId xmlns:a16="http://schemas.microsoft.com/office/drawing/2014/main" val="895673886"/>
                    </a:ext>
                  </a:extLst>
                </a:gridCol>
              </a:tblGrid>
              <a:tr h="163589">
                <a:tc gridSpan="2">
                  <a:txBody>
                    <a:bodyPr/>
                    <a:lstStyle/>
                    <a:p>
                      <a:pPr algn="ctr"/>
                      <a:r>
                        <a:rPr lang="en-GB" sz="900" b="1" i="0" dirty="0">
                          <a:solidFill>
                            <a:srgbClr val="7030A0"/>
                          </a:solidFill>
                          <a:effectLst/>
                          <a:latin typeface="Arial" panose="020B0604020202020204" pitchFamily="34" charset="0"/>
                          <a:cs typeface="Arial" panose="020B0604020202020204" pitchFamily="34" charset="0"/>
                        </a:rPr>
                        <a:t>Key vocabulary</a:t>
                      </a:r>
                      <a:endParaRPr lang="en-GB" sz="900" b="1" i="0"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hMerge="1">
                  <a:txBody>
                    <a:bodyPr/>
                    <a:lstStyle/>
                    <a:p>
                      <a:pPr algn="ctr"/>
                      <a:endParaRPr lang="en-GB"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30" marR="54530" marT="27265" marB="272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948769842"/>
                  </a:ext>
                </a:extLst>
              </a:tr>
              <a:tr h="272648">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North America</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The third largest continent in the world after Asia and Africa; there are 23 countries in North America.</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624359857"/>
                  </a:ext>
                </a:extLst>
              </a:tr>
              <a:tr h="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State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kern="1200" dirty="0">
                          <a:solidFill>
                            <a:schemeClr val="dk1"/>
                          </a:solidFill>
                          <a:effectLst/>
                          <a:latin typeface="Arial" panose="020B0604020202020204" pitchFamily="34" charset="0"/>
                          <a:ea typeface="+mn-ea"/>
                          <a:cs typeface="Arial" panose="020B0604020202020204" pitchFamily="34" charset="0"/>
                        </a:rPr>
                        <a:t>A territory with its own government separated from other states by a clear boundary.</a:t>
                      </a:r>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880766374"/>
                  </a:ext>
                </a:extLst>
              </a:tr>
              <a:tr h="272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dirty="0">
                          <a:effectLst/>
                          <a:latin typeface="Arial" panose="020B0604020202020204" pitchFamily="34" charset="0"/>
                          <a:ea typeface="Calibri" panose="020F0502020204030204" pitchFamily="34" charset="0"/>
                          <a:cs typeface="Arial" panose="020B0604020202020204" pitchFamily="34" charset="0"/>
                        </a:rPr>
                        <a:t>New York State</a:t>
                      </a:r>
                    </a:p>
                    <a:p>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One of the 50 states in the United States of America. It has 61 cities – New York City is one of them.</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3415285033"/>
                  </a:ext>
                </a:extLst>
              </a:tr>
              <a:tr h="272648">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Yorkshire and Humber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One of England’s 9 regions – it has 6 cities including Leeds, Sheffield and York itself.</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620854180"/>
                  </a:ext>
                </a:extLst>
              </a:tr>
              <a:tr h="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Topography</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b="0" i="0" kern="1200" dirty="0">
                          <a:solidFill>
                            <a:schemeClr val="dk1"/>
                          </a:solidFill>
                          <a:effectLst/>
                          <a:latin typeface="Arial" panose="020B0604020202020204" pitchFamily="34" charset="0"/>
                          <a:ea typeface="+mn-ea"/>
                          <a:cs typeface="Arial" panose="020B0604020202020204" pitchFamily="34" charset="0"/>
                        </a:rPr>
                        <a:t>The natural features of the Earth’s surface.</a:t>
                      </a:r>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4237790070"/>
                  </a:ext>
                </a:extLst>
              </a:tr>
              <a:tr h="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Time zone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dirty="0">
                          <a:latin typeface="Arial" panose="020B0604020202020204" pitchFamily="34" charset="0"/>
                          <a:cs typeface="Arial" panose="020B0604020202020204" pitchFamily="34" charset="0"/>
                          <a:sym typeface="Montserrat"/>
                        </a:rPr>
                        <a:t>A region that observes the same time. </a:t>
                      </a:r>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597772309"/>
                  </a:ext>
                </a:extLst>
              </a:tr>
              <a:tr h="38592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Prime Meridian</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dirty="0">
                          <a:latin typeface="Arial" panose="020B0604020202020204" pitchFamily="34" charset="0"/>
                          <a:cs typeface="Arial" panose="020B0604020202020204" pitchFamily="34" charset="0"/>
                          <a:sym typeface="Montserrat"/>
                        </a:rPr>
                        <a:t>An imaginary line running through Greenwich in London that </a:t>
                      </a:r>
                      <a:r>
                        <a:rPr lang="en-GB" sz="900" dirty="0">
                          <a:latin typeface="Arial" panose="020B0604020202020204" pitchFamily="34" charset="0"/>
                          <a:cs typeface="Arial" panose="020B0604020202020204" pitchFamily="34" charset="0"/>
                        </a:rPr>
                        <a:t>helps determine time zones.</a:t>
                      </a:r>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1873063632"/>
                  </a:ext>
                </a:extLst>
              </a:tr>
              <a:tr h="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Climate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Patterns in weather in a specific area over a long period of time.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4245512451"/>
                  </a:ext>
                </a:extLst>
              </a:tr>
              <a:tr h="38592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Climate zone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Areas in the world that share the same weather patterns over a long period of time.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522145045"/>
                  </a:ext>
                </a:extLst>
              </a:tr>
              <a:tr h="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Longitude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b="0" i="0" kern="1200" dirty="0">
                          <a:solidFill>
                            <a:schemeClr val="dk1"/>
                          </a:solidFill>
                          <a:effectLst/>
                          <a:latin typeface="Arial" panose="020B0604020202020204" pitchFamily="34" charset="0"/>
                          <a:ea typeface="+mn-ea"/>
                          <a:cs typeface="Arial" panose="020B0604020202020204" pitchFamily="34" charset="0"/>
                        </a:rPr>
                        <a:t>The measurement of location east or west of the prime meridian at Greenwich.</a:t>
                      </a:r>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1018760980"/>
                  </a:ext>
                </a:extLst>
              </a:tr>
              <a:tr h="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Latitude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b="0" i="0" kern="1200" dirty="0">
                          <a:solidFill>
                            <a:schemeClr val="dk1"/>
                          </a:solidFill>
                          <a:effectLst/>
                          <a:latin typeface="Arial" panose="020B0604020202020204" pitchFamily="34" charset="0"/>
                          <a:ea typeface="+mn-ea"/>
                          <a:cs typeface="Arial" panose="020B0604020202020204" pitchFamily="34" charset="0"/>
                        </a:rPr>
                        <a:t>The measurement of distance north or south of the Equator.</a:t>
                      </a:r>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11381559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dirty="0">
                          <a:effectLst/>
                          <a:latin typeface="Arial" panose="020B0604020202020204" pitchFamily="34" charset="0"/>
                          <a:ea typeface="Calibri" panose="020F0502020204030204" pitchFamily="34" charset="0"/>
                          <a:cs typeface="Arial" panose="020B0604020202020204" pitchFamily="34" charset="0"/>
                        </a:rPr>
                        <a:t>Tropics of Cancer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b="0" i="0" kern="1200" dirty="0">
                          <a:solidFill>
                            <a:schemeClr val="dk1"/>
                          </a:solidFill>
                          <a:effectLst/>
                          <a:latin typeface="Arial" panose="020B0604020202020204" pitchFamily="34" charset="0"/>
                          <a:ea typeface="+mn-ea"/>
                          <a:cs typeface="Arial" panose="020B0604020202020204" pitchFamily="34" charset="0"/>
                        </a:rPr>
                        <a:t>The most northerly of Earth's latitudes where the sun appears straight overhead at 12pm.</a:t>
                      </a:r>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85079377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dirty="0">
                          <a:effectLst/>
                          <a:latin typeface="Arial" panose="020B0604020202020204" pitchFamily="34" charset="0"/>
                          <a:ea typeface="Calibri" panose="020F0502020204030204" pitchFamily="34" charset="0"/>
                          <a:cs typeface="Arial" panose="020B0604020202020204" pitchFamily="34" charset="0"/>
                        </a:rPr>
                        <a:t>Tropics of Capricorn</a:t>
                      </a:r>
                    </a:p>
                    <a:p>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kern="1200" dirty="0">
                          <a:solidFill>
                            <a:schemeClr val="dk1"/>
                          </a:solidFill>
                          <a:effectLst/>
                          <a:latin typeface="Arial" panose="020B0604020202020204" pitchFamily="34" charset="0"/>
                          <a:ea typeface="+mn-ea"/>
                          <a:cs typeface="Arial" panose="020B0604020202020204" pitchFamily="34" charset="0"/>
                        </a:rPr>
                        <a:t>The most southernly of Earth's latitudes where the sun appears straight overhead at 12pm.</a:t>
                      </a:r>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420197386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dirty="0">
                          <a:effectLst/>
                          <a:latin typeface="Arial" panose="020B0604020202020204" pitchFamily="34" charset="0"/>
                          <a:ea typeface="Calibri" panose="020F0502020204030204" pitchFamily="34" charset="0"/>
                          <a:cs typeface="Arial" panose="020B0604020202020204" pitchFamily="34" charset="0"/>
                        </a:rPr>
                        <a:t>Equator</a:t>
                      </a:r>
                    </a:p>
                    <a:p>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900" b="0" i="0" kern="1200" dirty="0">
                          <a:solidFill>
                            <a:schemeClr val="dk1"/>
                          </a:solidFill>
                          <a:effectLst/>
                          <a:latin typeface="Arial" panose="020B0604020202020204" pitchFamily="34" charset="0"/>
                          <a:ea typeface="+mn-ea"/>
                          <a:cs typeface="Arial" panose="020B0604020202020204" pitchFamily="34" charset="0"/>
                        </a:rPr>
                        <a:t>An equator is an imaginary line around the middle of a planet.</a:t>
                      </a:r>
                      <a:endParaRPr lang="en-GB" sz="900" b="0" i="0" dirty="0">
                        <a:effectLst/>
                        <a:latin typeface="Arial" panose="020B0604020202020204" pitchFamily="34" charset="0"/>
                        <a:ea typeface="Calibri" panose="020F0502020204030204" pitchFamily="34" charset="0"/>
                        <a:cs typeface="Arial" panose="020B0604020202020204" pitchFamily="34"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3701713131"/>
                  </a:ext>
                </a:extLst>
              </a:tr>
            </a:tbl>
          </a:graphicData>
        </a:graphic>
      </p:graphicFrame>
      <p:graphicFrame>
        <p:nvGraphicFramePr>
          <p:cNvPr id="7" name="Table 6">
            <a:extLst>
              <a:ext uri="{FF2B5EF4-FFF2-40B4-BE49-F238E27FC236}">
                <a16:creationId xmlns:a16="http://schemas.microsoft.com/office/drawing/2014/main" id="{30843E7B-0C3C-4645-82D4-E57CFA3C7A6A}"/>
              </a:ext>
            </a:extLst>
          </p:cNvPr>
          <p:cNvGraphicFramePr>
            <a:graphicFrameLocks noGrp="1"/>
          </p:cNvGraphicFramePr>
          <p:nvPr/>
        </p:nvGraphicFramePr>
        <p:xfrm>
          <a:off x="7957095" y="4575926"/>
          <a:ext cx="4177274" cy="2247420"/>
        </p:xfrm>
        <a:graphic>
          <a:graphicData uri="http://schemas.openxmlformats.org/drawingml/2006/table">
            <a:tbl>
              <a:tblPr>
                <a:tableStyleId>{5C22544A-7EE6-4342-B048-85BDC9FD1C3A}</a:tableStyleId>
              </a:tblPr>
              <a:tblGrid>
                <a:gridCol w="815282">
                  <a:extLst>
                    <a:ext uri="{9D8B030D-6E8A-4147-A177-3AD203B41FA5}">
                      <a16:colId xmlns:a16="http://schemas.microsoft.com/office/drawing/2014/main" val="2508828324"/>
                    </a:ext>
                  </a:extLst>
                </a:gridCol>
                <a:gridCol w="3361992">
                  <a:extLst>
                    <a:ext uri="{9D8B030D-6E8A-4147-A177-3AD203B41FA5}">
                      <a16:colId xmlns:a16="http://schemas.microsoft.com/office/drawing/2014/main" val="895673886"/>
                    </a:ext>
                  </a:extLst>
                </a:gridCol>
              </a:tblGrid>
              <a:tr h="0">
                <a:tc gridSpan="2">
                  <a:txBody>
                    <a:bodyPr/>
                    <a:lstStyle/>
                    <a:p>
                      <a:pPr algn="ctr"/>
                      <a:r>
                        <a:rPr lang="en-GB" sz="900" b="1" i="0" dirty="0">
                          <a:solidFill>
                            <a:srgbClr val="7030A0"/>
                          </a:solidFill>
                          <a:effectLst/>
                          <a:latin typeface="Arial" panose="020B0604020202020204" pitchFamily="34" charset="0"/>
                        </a:rPr>
                        <a:t>The 5 </a:t>
                      </a:r>
                      <a:r>
                        <a:rPr lang="en-GB" sz="900" b="1" i="0" u="sng" dirty="0">
                          <a:solidFill>
                            <a:srgbClr val="7030A0"/>
                          </a:solidFill>
                          <a:effectLst/>
                          <a:latin typeface="Arial" panose="020B0604020202020204" pitchFamily="34" charset="0"/>
                        </a:rPr>
                        <a:t>Environmental</a:t>
                      </a:r>
                      <a:r>
                        <a:rPr lang="en-GB" sz="900" b="1" i="0" dirty="0">
                          <a:solidFill>
                            <a:srgbClr val="7030A0"/>
                          </a:solidFill>
                          <a:effectLst/>
                          <a:latin typeface="Arial" panose="020B0604020202020204" pitchFamily="34" charset="0"/>
                        </a:rPr>
                        <a:t> Regions of North America</a:t>
                      </a:r>
                      <a:endParaRPr lang="en-GB" sz="900" b="1" i="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endParaRPr>
                    </a:p>
                  </a:txBody>
                  <a:tcPr marL="54530" marR="54530" marT="27265" marB="272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a:endParaRPr lang="en-GB"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30" marR="54530" marT="27265" marB="272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948769842"/>
                  </a:ext>
                </a:extLst>
              </a:tr>
              <a:tr h="272648">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Mountainous West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This is a very mountainous region with some active volcanos.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624359857"/>
                  </a:ext>
                </a:extLst>
              </a:tr>
              <a:tr h="272648">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Great Plain</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Found at the centre of North America, this region has deep, rich soil that allows grain to be grown effectively.</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37790070"/>
                  </a:ext>
                </a:extLst>
              </a:tr>
              <a:tr h="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Canadian Shield</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GB" sz="900" b="0" dirty="0">
                          <a:solidFill>
                            <a:schemeClr val="tx2">
                              <a:lumMod val="10000"/>
                            </a:schemeClr>
                          </a:solidFill>
                          <a:latin typeface="Arial" panose="020B0604020202020204" pitchFamily="34" charset="0"/>
                          <a:cs typeface="Arial" panose="020B0604020202020204" pitchFamily="34" charset="0"/>
                        </a:rPr>
                        <a:t>This area is characterised by rocky landscapes pocketed by an astounding number of lakes.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597772309"/>
                  </a:ext>
                </a:extLst>
              </a:tr>
              <a:tr h="38592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Eastern Region</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GB" sz="900" b="0" dirty="0">
                          <a:solidFill>
                            <a:schemeClr val="tx2">
                              <a:lumMod val="10000"/>
                            </a:schemeClr>
                          </a:solidFill>
                          <a:latin typeface="Arial" panose="020B0604020202020204" pitchFamily="34" charset="0"/>
                          <a:cs typeface="Arial" panose="020B0604020202020204" pitchFamily="34" charset="0"/>
                        </a:rPr>
                        <a:t>North America's older mountain ranges, for example, the Appalachians, can be found in this region. It has been mined for rich deposits of coal and other minerals for hundreds of years.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873063632"/>
                  </a:ext>
                </a:extLst>
              </a:tr>
              <a:tr h="385920">
                <a:tc>
                  <a:txBody>
                    <a:bodyPr/>
                    <a:lstStyle/>
                    <a:p>
                      <a:r>
                        <a:rPr lang="en-GB" sz="900" b="0" i="0" dirty="0">
                          <a:effectLst/>
                          <a:latin typeface="Arial" panose="020B0604020202020204" pitchFamily="34" charset="0"/>
                          <a:ea typeface="Calibri" panose="020F0502020204030204" pitchFamily="34" charset="0"/>
                          <a:cs typeface="Arial" panose="020B0604020202020204" pitchFamily="34" charset="0"/>
                        </a:rPr>
                        <a:t>Caribbean</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chemeClr val="tx2">
                              <a:lumMod val="10000"/>
                            </a:schemeClr>
                          </a:solidFill>
                          <a:latin typeface="Arial" panose="020B0604020202020204" pitchFamily="34" charset="0"/>
                          <a:cs typeface="Arial" panose="020B0604020202020204" pitchFamily="34" charset="0"/>
                        </a:rPr>
                        <a:t>This region includes more than 700 islands; it includes countries such as Jamaica and Cuba. Some islands have a relatively flat and sandy terrain whereas other islands are quite rugged and mountainous or volcanic. </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45512451"/>
                  </a:ext>
                </a:extLst>
              </a:tr>
            </a:tbl>
          </a:graphicData>
        </a:graphic>
      </p:graphicFrame>
      <p:sp>
        <p:nvSpPr>
          <p:cNvPr id="8" name="Rectangle 7">
            <a:extLst>
              <a:ext uri="{FF2B5EF4-FFF2-40B4-BE49-F238E27FC236}">
                <a16:creationId xmlns:a16="http://schemas.microsoft.com/office/drawing/2014/main" id="{D12BEC11-C0BD-784F-9D66-61EB93B13BD2}"/>
              </a:ext>
            </a:extLst>
          </p:cNvPr>
          <p:cNvSpPr/>
          <p:nvPr/>
        </p:nvSpPr>
        <p:spPr>
          <a:xfrm>
            <a:off x="7487522" y="3332734"/>
            <a:ext cx="4646847" cy="1150232"/>
          </a:xfrm>
          <a:prstGeom prst="rect">
            <a:avLst/>
          </a:prstGeom>
          <a:solidFill>
            <a:schemeClr val="accent3">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ontserrat"/>
              </a:rPr>
              <a:t>Times zones</a:t>
            </a: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ontserrat"/>
              </a:rPr>
              <a:t> are divided by imaginary, longitudinal lines called </a:t>
            </a:r>
            <a:r>
              <a:rPr kumimoji="0" lang="en-GB" sz="9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ontserrat"/>
              </a:rPr>
              <a:t>meridians</a:t>
            </a: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ontserrat"/>
              </a:rPr>
              <a:t>. The meridian running through Greenwich in London is called the </a:t>
            </a:r>
            <a:r>
              <a:rPr kumimoji="0" lang="en-GB" sz="9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ontserrat"/>
              </a:rPr>
              <a:t>Prime Meridian</a:t>
            </a: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ontserrat"/>
              </a:rPr>
              <a:t>. </a:t>
            </a: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in countries to the east of the Prime Meridian is always ahead of that in the UK. Time in countries to the west of the Prime Meridian is always behind that of the UK.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only is North America split across different time zones, in the USA and other larger countries, even some states are split across multiple time zones. New York State is 5 hours behind the UK. California is 8 hours behind the UK as it is further west.</a:t>
            </a:r>
          </a:p>
        </p:txBody>
      </p:sp>
      <p:sp>
        <p:nvSpPr>
          <p:cNvPr id="17" name="Rectangle 16">
            <a:extLst>
              <a:ext uri="{FF2B5EF4-FFF2-40B4-BE49-F238E27FC236}">
                <a16:creationId xmlns:a16="http://schemas.microsoft.com/office/drawing/2014/main" id="{282DD36B-0C07-6446-B74E-5223DB1621E7}"/>
              </a:ext>
            </a:extLst>
          </p:cNvPr>
          <p:cNvSpPr/>
          <p:nvPr/>
        </p:nvSpPr>
        <p:spPr>
          <a:xfrm>
            <a:off x="5162260" y="4658790"/>
            <a:ext cx="1742787" cy="307777"/>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Climate Zones in North America</a:t>
            </a:r>
          </a:p>
        </p:txBody>
      </p:sp>
      <p:sp>
        <p:nvSpPr>
          <p:cNvPr id="6" name="Rectangle 5">
            <a:extLst>
              <a:ext uri="{FF2B5EF4-FFF2-40B4-BE49-F238E27FC236}">
                <a16:creationId xmlns:a16="http://schemas.microsoft.com/office/drawing/2014/main" id="{656445E5-3419-3D4A-A94D-2C6E1E2C6830}"/>
              </a:ext>
            </a:extLst>
          </p:cNvPr>
          <p:cNvSpPr/>
          <p:nvPr/>
        </p:nvSpPr>
        <p:spPr>
          <a:xfrm>
            <a:off x="148279" y="6054108"/>
            <a:ext cx="3160258" cy="721031"/>
          </a:xfrm>
          <a:prstGeom prst="rect">
            <a:avLst/>
          </a:prstGeom>
          <a:solidFill>
            <a:schemeClr val="accent3">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United States of America (USA) is the most well-known and powerful country in North America but the largest country in the continent is Canada. Other countries include Mexico, Cuba and Jamaica.</a:t>
            </a:r>
          </a:p>
        </p:txBody>
      </p:sp>
      <p:pic>
        <p:nvPicPr>
          <p:cNvPr id="1026" name="Picture 2" descr="New York (state) - Wikitravel">
            <a:extLst>
              <a:ext uri="{FF2B5EF4-FFF2-40B4-BE49-F238E27FC236}">
                <a16:creationId xmlns:a16="http://schemas.microsoft.com/office/drawing/2014/main" id="{5E51D077-A9FA-0A4F-A524-CB315615B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7435" y="1378326"/>
            <a:ext cx="2576690" cy="1945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orkshire and the Humber Clinical Networks">
            <a:extLst>
              <a:ext uri="{FF2B5EF4-FFF2-40B4-BE49-F238E27FC236}">
                <a16:creationId xmlns:a16="http://schemas.microsoft.com/office/drawing/2014/main" id="{77409781-C28E-FF4A-AC37-65F5C0D67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9522" y="1312149"/>
            <a:ext cx="1887385" cy="16017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uy Argos Home Radio Controlled Wall Clock - Silver | Clocks | Argos">
            <a:extLst>
              <a:ext uri="{FF2B5EF4-FFF2-40B4-BE49-F238E27FC236}">
                <a16:creationId xmlns:a16="http://schemas.microsoft.com/office/drawing/2014/main" id="{71D3C574-778C-4744-B168-76F1FB1304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83" r="20628"/>
          <a:stretch/>
        </p:blipFill>
        <p:spPr bwMode="auto">
          <a:xfrm>
            <a:off x="11520140" y="2710567"/>
            <a:ext cx="552450" cy="5588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own Hand Drawn Arrow Icons - Download Free Vector Icons | Noun Project">
            <a:extLst>
              <a:ext uri="{FF2B5EF4-FFF2-40B4-BE49-F238E27FC236}">
                <a16:creationId xmlns:a16="http://schemas.microsoft.com/office/drawing/2014/main" id="{55E08373-C14F-5A4A-893C-787087298C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138782">
            <a:off x="11026226" y="2892044"/>
            <a:ext cx="538382" cy="53838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184563E-BBE5-714D-801C-0F92C34A1642}"/>
              </a:ext>
            </a:extLst>
          </p:cNvPr>
          <p:cNvSpPr/>
          <p:nvPr/>
        </p:nvSpPr>
        <p:spPr>
          <a:xfrm>
            <a:off x="7600811" y="1005842"/>
            <a:ext cx="1259915" cy="307777"/>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York State, USA</a:t>
            </a:r>
          </a:p>
        </p:txBody>
      </p:sp>
      <p:sp>
        <p:nvSpPr>
          <p:cNvPr id="19" name="Rectangle 18">
            <a:extLst>
              <a:ext uri="{FF2B5EF4-FFF2-40B4-BE49-F238E27FC236}">
                <a16:creationId xmlns:a16="http://schemas.microsoft.com/office/drawing/2014/main" id="{FDB4985A-48B5-4C4D-9100-5EF9BBBDBD00}"/>
              </a:ext>
            </a:extLst>
          </p:cNvPr>
          <p:cNvSpPr/>
          <p:nvPr/>
        </p:nvSpPr>
        <p:spPr>
          <a:xfrm>
            <a:off x="9483510" y="928206"/>
            <a:ext cx="1771229" cy="307777"/>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Yorkshire and Humber, England</a:t>
            </a:r>
          </a:p>
        </p:txBody>
      </p:sp>
      <p:grpSp>
        <p:nvGrpSpPr>
          <p:cNvPr id="10" name="Group 9">
            <a:extLst>
              <a:ext uri="{FF2B5EF4-FFF2-40B4-BE49-F238E27FC236}">
                <a16:creationId xmlns:a16="http://schemas.microsoft.com/office/drawing/2014/main" id="{0440570B-DF2E-1A4B-AD9C-065160588C14}"/>
              </a:ext>
            </a:extLst>
          </p:cNvPr>
          <p:cNvGrpSpPr/>
          <p:nvPr/>
        </p:nvGrpSpPr>
        <p:grpSpPr>
          <a:xfrm>
            <a:off x="5162260" y="5097671"/>
            <a:ext cx="2779612" cy="1735270"/>
            <a:chOff x="5341584" y="4972569"/>
            <a:chExt cx="2946382" cy="1846520"/>
          </a:xfrm>
        </p:grpSpPr>
        <p:pic>
          <p:nvPicPr>
            <p:cNvPr id="13" name="Picture 12">
              <a:extLst>
                <a:ext uri="{FF2B5EF4-FFF2-40B4-BE49-F238E27FC236}">
                  <a16:creationId xmlns:a16="http://schemas.microsoft.com/office/drawing/2014/main" id="{F4FF7025-E80F-BB4C-ADFA-5DC409C70F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7962" b="53017"/>
            <a:stretch/>
          </p:blipFill>
          <p:spPr bwMode="auto">
            <a:xfrm>
              <a:off x="5341584" y="4972569"/>
              <a:ext cx="2871833" cy="180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8">
              <a:extLst>
                <a:ext uri="{FF2B5EF4-FFF2-40B4-BE49-F238E27FC236}">
                  <a16:creationId xmlns:a16="http://schemas.microsoft.com/office/drawing/2014/main" id="{ABD7475B-460D-2F46-9D58-E930F4B151D2}"/>
                </a:ext>
              </a:extLst>
            </p:cNvPr>
            <p:cNvSpPr/>
            <p:nvPr/>
          </p:nvSpPr>
          <p:spPr>
            <a:xfrm>
              <a:off x="7587574" y="5418306"/>
              <a:ext cx="700392" cy="1400783"/>
            </a:xfrm>
            <a:custGeom>
              <a:avLst/>
              <a:gdLst>
                <a:gd name="connsiteX0" fmla="*/ 9728 w 700392"/>
                <a:gd name="connsiteY0" fmla="*/ 330741 h 1400783"/>
                <a:gd name="connsiteX1" fmla="*/ 97277 w 700392"/>
                <a:gd name="connsiteY1" fmla="*/ 291830 h 1400783"/>
                <a:gd name="connsiteX2" fmla="*/ 165371 w 700392"/>
                <a:gd name="connsiteY2" fmla="*/ 233464 h 1400783"/>
                <a:gd name="connsiteX3" fmla="*/ 194554 w 700392"/>
                <a:gd name="connsiteY3" fmla="*/ 223737 h 1400783"/>
                <a:gd name="connsiteX4" fmla="*/ 223737 w 700392"/>
                <a:gd name="connsiteY4" fmla="*/ 204281 h 1400783"/>
                <a:gd name="connsiteX5" fmla="*/ 252920 w 700392"/>
                <a:gd name="connsiteY5" fmla="*/ 194554 h 1400783"/>
                <a:gd name="connsiteX6" fmla="*/ 301558 w 700392"/>
                <a:gd name="connsiteY6" fmla="*/ 165371 h 1400783"/>
                <a:gd name="connsiteX7" fmla="*/ 340469 w 700392"/>
                <a:gd name="connsiteY7" fmla="*/ 126460 h 1400783"/>
                <a:gd name="connsiteX8" fmla="*/ 379379 w 700392"/>
                <a:gd name="connsiteY8" fmla="*/ 68094 h 1400783"/>
                <a:gd name="connsiteX9" fmla="*/ 447473 w 700392"/>
                <a:gd name="connsiteY9" fmla="*/ 9728 h 1400783"/>
                <a:gd name="connsiteX10" fmla="*/ 476656 w 700392"/>
                <a:gd name="connsiteY10" fmla="*/ 0 h 1400783"/>
                <a:gd name="connsiteX11" fmla="*/ 622571 w 700392"/>
                <a:gd name="connsiteY11" fmla="*/ 9728 h 1400783"/>
                <a:gd name="connsiteX12" fmla="*/ 671209 w 700392"/>
                <a:gd name="connsiteY12" fmla="*/ 97277 h 1400783"/>
                <a:gd name="connsiteX13" fmla="*/ 680937 w 700392"/>
                <a:gd name="connsiteY13" fmla="*/ 252920 h 1400783"/>
                <a:gd name="connsiteX14" fmla="*/ 700392 w 700392"/>
                <a:gd name="connsiteY14" fmla="*/ 583660 h 1400783"/>
                <a:gd name="connsiteX15" fmla="*/ 690664 w 700392"/>
                <a:gd name="connsiteY15" fmla="*/ 1215958 h 1400783"/>
                <a:gd name="connsiteX16" fmla="*/ 661481 w 700392"/>
                <a:gd name="connsiteY16" fmla="*/ 1352145 h 1400783"/>
                <a:gd name="connsiteX17" fmla="*/ 632298 w 700392"/>
                <a:gd name="connsiteY17" fmla="*/ 1371600 h 1400783"/>
                <a:gd name="connsiteX18" fmla="*/ 612843 w 700392"/>
                <a:gd name="connsiteY18" fmla="*/ 1391056 h 1400783"/>
                <a:gd name="connsiteX19" fmla="*/ 583660 w 700392"/>
                <a:gd name="connsiteY19" fmla="*/ 1400783 h 1400783"/>
                <a:gd name="connsiteX20" fmla="*/ 418290 w 700392"/>
                <a:gd name="connsiteY20" fmla="*/ 1391056 h 1400783"/>
                <a:gd name="connsiteX21" fmla="*/ 272375 w 700392"/>
                <a:gd name="connsiteY21" fmla="*/ 1371600 h 1400783"/>
                <a:gd name="connsiteX22" fmla="*/ 214009 w 700392"/>
                <a:gd name="connsiteY22" fmla="*/ 1352145 h 1400783"/>
                <a:gd name="connsiteX23" fmla="*/ 184826 w 700392"/>
                <a:gd name="connsiteY23" fmla="*/ 1342417 h 1400783"/>
                <a:gd name="connsiteX24" fmla="*/ 126460 w 700392"/>
                <a:gd name="connsiteY24" fmla="*/ 1293779 h 1400783"/>
                <a:gd name="connsiteX25" fmla="*/ 87549 w 700392"/>
                <a:gd name="connsiteY25" fmla="*/ 1235413 h 1400783"/>
                <a:gd name="connsiteX26" fmla="*/ 48639 w 700392"/>
                <a:gd name="connsiteY26" fmla="*/ 1177047 h 1400783"/>
                <a:gd name="connsiteX27" fmla="*/ 29183 w 700392"/>
                <a:gd name="connsiteY27" fmla="*/ 1147864 h 1400783"/>
                <a:gd name="connsiteX28" fmla="*/ 19456 w 700392"/>
                <a:gd name="connsiteY28" fmla="*/ 1118681 h 1400783"/>
                <a:gd name="connsiteX29" fmla="*/ 0 w 700392"/>
                <a:gd name="connsiteY29" fmla="*/ 1031132 h 1400783"/>
                <a:gd name="connsiteX30" fmla="*/ 9728 w 700392"/>
                <a:gd name="connsiteY30" fmla="*/ 661481 h 1400783"/>
                <a:gd name="connsiteX31" fmla="*/ 38911 w 700392"/>
                <a:gd name="connsiteY31" fmla="*/ 554477 h 1400783"/>
                <a:gd name="connsiteX32" fmla="*/ 48639 w 700392"/>
                <a:gd name="connsiteY32" fmla="*/ 525294 h 1400783"/>
                <a:gd name="connsiteX33" fmla="*/ 68094 w 700392"/>
                <a:gd name="connsiteY33" fmla="*/ 428017 h 1400783"/>
                <a:gd name="connsiteX34" fmla="*/ 97277 w 700392"/>
                <a:gd name="connsiteY34" fmla="*/ 340468 h 1400783"/>
                <a:gd name="connsiteX35" fmla="*/ 107005 w 700392"/>
                <a:gd name="connsiteY35" fmla="*/ 311285 h 1400783"/>
                <a:gd name="connsiteX36" fmla="*/ 116732 w 700392"/>
                <a:gd name="connsiteY36" fmla="*/ 262647 h 140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00392" h="1400783">
                  <a:moveTo>
                    <a:pt x="9728" y="330741"/>
                  </a:moveTo>
                  <a:cubicBezTo>
                    <a:pt x="38911" y="317771"/>
                    <a:pt x="69159" y="306971"/>
                    <a:pt x="97277" y="291830"/>
                  </a:cubicBezTo>
                  <a:cubicBezTo>
                    <a:pt x="189392" y="242230"/>
                    <a:pt x="88918" y="284432"/>
                    <a:pt x="165371" y="233464"/>
                  </a:cubicBezTo>
                  <a:cubicBezTo>
                    <a:pt x="173903" y="227776"/>
                    <a:pt x="184826" y="226979"/>
                    <a:pt x="194554" y="223737"/>
                  </a:cubicBezTo>
                  <a:cubicBezTo>
                    <a:pt x="204282" y="217252"/>
                    <a:pt x="213280" y="209510"/>
                    <a:pt x="223737" y="204281"/>
                  </a:cubicBezTo>
                  <a:cubicBezTo>
                    <a:pt x="232908" y="199695"/>
                    <a:pt x="244127" y="199830"/>
                    <a:pt x="252920" y="194554"/>
                  </a:cubicBezTo>
                  <a:cubicBezTo>
                    <a:pt x="319684" y="154495"/>
                    <a:pt x="218888" y="192926"/>
                    <a:pt x="301558" y="165371"/>
                  </a:cubicBezTo>
                  <a:cubicBezTo>
                    <a:pt x="314528" y="152401"/>
                    <a:pt x="330294" y="141722"/>
                    <a:pt x="340469" y="126460"/>
                  </a:cubicBezTo>
                  <a:cubicBezTo>
                    <a:pt x="353439" y="107005"/>
                    <a:pt x="362845" y="84628"/>
                    <a:pt x="379379" y="68094"/>
                  </a:cubicBezTo>
                  <a:cubicBezTo>
                    <a:pt x="403314" y="44159"/>
                    <a:pt x="417842" y="24544"/>
                    <a:pt x="447473" y="9728"/>
                  </a:cubicBezTo>
                  <a:cubicBezTo>
                    <a:pt x="456644" y="5142"/>
                    <a:pt x="466928" y="3243"/>
                    <a:pt x="476656" y="0"/>
                  </a:cubicBezTo>
                  <a:lnTo>
                    <a:pt x="622571" y="9728"/>
                  </a:lnTo>
                  <a:cubicBezTo>
                    <a:pt x="647991" y="19093"/>
                    <a:pt x="662497" y="71142"/>
                    <a:pt x="671209" y="97277"/>
                  </a:cubicBezTo>
                  <a:cubicBezTo>
                    <a:pt x="674452" y="149158"/>
                    <a:pt x="678404" y="200999"/>
                    <a:pt x="680937" y="252920"/>
                  </a:cubicBezTo>
                  <a:cubicBezTo>
                    <a:pt x="696104" y="563847"/>
                    <a:pt x="680160" y="401582"/>
                    <a:pt x="700392" y="583660"/>
                  </a:cubicBezTo>
                  <a:cubicBezTo>
                    <a:pt x="697149" y="794426"/>
                    <a:pt x="696437" y="1005246"/>
                    <a:pt x="690664" y="1215958"/>
                  </a:cubicBezTo>
                  <a:cubicBezTo>
                    <a:pt x="690454" y="1223632"/>
                    <a:pt x="679743" y="1339970"/>
                    <a:pt x="661481" y="1352145"/>
                  </a:cubicBezTo>
                  <a:cubicBezTo>
                    <a:pt x="651753" y="1358630"/>
                    <a:pt x="641427" y="1364297"/>
                    <a:pt x="632298" y="1371600"/>
                  </a:cubicBezTo>
                  <a:cubicBezTo>
                    <a:pt x="625136" y="1377329"/>
                    <a:pt x="620707" y="1386337"/>
                    <a:pt x="612843" y="1391056"/>
                  </a:cubicBezTo>
                  <a:cubicBezTo>
                    <a:pt x="604050" y="1396332"/>
                    <a:pt x="593388" y="1397541"/>
                    <a:pt x="583660" y="1400783"/>
                  </a:cubicBezTo>
                  <a:cubicBezTo>
                    <a:pt x="528537" y="1397541"/>
                    <a:pt x="473333" y="1395459"/>
                    <a:pt x="418290" y="1391056"/>
                  </a:cubicBezTo>
                  <a:cubicBezTo>
                    <a:pt x="389722" y="1388771"/>
                    <a:pt x="303196" y="1376003"/>
                    <a:pt x="272375" y="1371600"/>
                  </a:cubicBezTo>
                  <a:lnTo>
                    <a:pt x="214009" y="1352145"/>
                  </a:lnTo>
                  <a:cubicBezTo>
                    <a:pt x="204281" y="1348902"/>
                    <a:pt x="193358" y="1348105"/>
                    <a:pt x="184826" y="1342417"/>
                  </a:cubicBezTo>
                  <a:cubicBezTo>
                    <a:pt x="158885" y="1325123"/>
                    <a:pt x="146626" y="1319706"/>
                    <a:pt x="126460" y="1293779"/>
                  </a:cubicBezTo>
                  <a:cubicBezTo>
                    <a:pt x="112105" y="1275322"/>
                    <a:pt x="100519" y="1254868"/>
                    <a:pt x="87549" y="1235413"/>
                  </a:cubicBezTo>
                  <a:lnTo>
                    <a:pt x="48639" y="1177047"/>
                  </a:lnTo>
                  <a:lnTo>
                    <a:pt x="29183" y="1147864"/>
                  </a:lnTo>
                  <a:cubicBezTo>
                    <a:pt x="25941" y="1138136"/>
                    <a:pt x="22273" y="1128540"/>
                    <a:pt x="19456" y="1118681"/>
                  </a:cubicBezTo>
                  <a:cubicBezTo>
                    <a:pt x="10295" y="1086619"/>
                    <a:pt x="6689" y="1064574"/>
                    <a:pt x="0" y="1031132"/>
                  </a:cubicBezTo>
                  <a:cubicBezTo>
                    <a:pt x="3243" y="907915"/>
                    <a:pt x="4001" y="784608"/>
                    <a:pt x="9728" y="661481"/>
                  </a:cubicBezTo>
                  <a:cubicBezTo>
                    <a:pt x="11214" y="629526"/>
                    <a:pt x="29439" y="582893"/>
                    <a:pt x="38911" y="554477"/>
                  </a:cubicBezTo>
                  <a:lnTo>
                    <a:pt x="48639" y="525294"/>
                  </a:lnTo>
                  <a:cubicBezTo>
                    <a:pt x="55213" y="485845"/>
                    <a:pt x="57209" y="464301"/>
                    <a:pt x="68094" y="428017"/>
                  </a:cubicBezTo>
                  <a:cubicBezTo>
                    <a:pt x="68104" y="427982"/>
                    <a:pt x="92407" y="355077"/>
                    <a:pt x="97277" y="340468"/>
                  </a:cubicBezTo>
                  <a:cubicBezTo>
                    <a:pt x="100520" y="330740"/>
                    <a:pt x="104994" y="321340"/>
                    <a:pt x="107005" y="311285"/>
                  </a:cubicBezTo>
                  <a:lnTo>
                    <a:pt x="116732" y="262647"/>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EFBF35B3-AA2C-DA4E-B376-0EF41893105E}"/>
              </a:ext>
            </a:extLst>
          </p:cNvPr>
          <p:cNvPicPr>
            <a:picLocks noChangeAspect="1"/>
          </p:cNvPicPr>
          <p:nvPr/>
        </p:nvPicPr>
        <p:blipFill>
          <a:blip r:embed="rId8"/>
          <a:stretch>
            <a:fillRect/>
          </a:stretch>
        </p:blipFill>
        <p:spPr>
          <a:xfrm>
            <a:off x="3351404" y="4617729"/>
            <a:ext cx="1742788" cy="2174628"/>
          </a:xfrm>
          <a:prstGeom prst="rect">
            <a:avLst/>
          </a:prstGeom>
        </p:spPr>
      </p:pic>
      <p:graphicFrame>
        <p:nvGraphicFramePr>
          <p:cNvPr id="11" name="Table 10">
            <a:extLst>
              <a:ext uri="{FF2B5EF4-FFF2-40B4-BE49-F238E27FC236}">
                <a16:creationId xmlns:a16="http://schemas.microsoft.com/office/drawing/2014/main" id="{6DB4D408-8D5C-BE4D-B849-F49B1F4EEAA7}"/>
              </a:ext>
            </a:extLst>
          </p:cNvPr>
          <p:cNvGraphicFramePr>
            <a:graphicFrameLocks noGrp="1"/>
          </p:cNvGraphicFramePr>
          <p:nvPr/>
        </p:nvGraphicFramePr>
        <p:xfrm>
          <a:off x="3376996" y="701166"/>
          <a:ext cx="4025042" cy="3774696"/>
        </p:xfrm>
        <a:graphic>
          <a:graphicData uri="http://schemas.openxmlformats.org/drawingml/2006/table">
            <a:tbl>
              <a:tblPr firstRow="1" firstCol="1" bandRow="1">
                <a:tableStyleId>{5940675A-B579-460E-94D1-54222C63F5DA}</a:tableStyleId>
              </a:tblPr>
              <a:tblGrid>
                <a:gridCol w="699146">
                  <a:extLst>
                    <a:ext uri="{9D8B030D-6E8A-4147-A177-3AD203B41FA5}">
                      <a16:colId xmlns:a16="http://schemas.microsoft.com/office/drawing/2014/main" val="2781717550"/>
                    </a:ext>
                  </a:extLst>
                </a:gridCol>
                <a:gridCol w="1579372">
                  <a:extLst>
                    <a:ext uri="{9D8B030D-6E8A-4147-A177-3AD203B41FA5}">
                      <a16:colId xmlns:a16="http://schemas.microsoft.com/office/drawing/2014/main" val="2533439498"/>
                    </a:ext>
                  </a:extLst>
                </a:gridCol>
                <a:gridCol w="1746524">
                  <a:extLst>
                    <a:ext uri="{9D8B030D-6E8A-4147-A177-3AD203B41FA5}">
                      <a16:colId xmlns:a16="http://schemas.microsoft.com/office/drawing/2014/main" val="2975805198"/>
                    </a:ext>
                  </a:extLst>
                </a:gridCol>
              </a:tblGrid>
              <a:tr h="141436">
                <a:tc gridSpan="3">
                  <a:txBody>
                    <a:bodyPr/>
                    <a:lstStyle/>
                    <a:p>
                      <a:pPr algn="ctr"/>
                      <a:r>
                        <a:rPr lang="en-GB" sz="800" b="1" dirty="0">
                          <a:effectLst/>
                          <a:latin typeface="Arial" panose="020B0604020202020204" pitchFamily="34" charset="0"/>
                          <a:cs typeface="Arial" panose="020B0604020202020204" pitchFamily="34" charset="0"/>
                        </a:rPr>
                        <a:t>Physical Geography</a:t>
                      </a:r>
                      <a:endParaRPr lang="en-GB" sz="800" b="1"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rgbClr val="CCCCFF"/>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95443268"/>
                  </a:ext>
                </a:extLst>
              </a:tr>
              <a:tr h="141436">
                <a:tc>
                  <a:txBody>
                    <a:bodyPr/>
                    <a:lstStyle/>
                    <a:p>
                      <a:r>
                        <a:rPr lang="en-GB" sz="800">
                          <a:effectLst/>
                          <a:latin typeface="Arial" panose="020B0604020202020204" pitchFamily="34" charset="0"/>
                          <a:cs typeface="Arial" panose="020B0604020202020204" pitchFamily="34" charset="0"/>
                        </a:rPr>
                        <a:t> </a:t>
                      </a:r>
                      <a:endParaRPr lang="en-GB" sz="80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pPr algn="ctr">
                        <a:tabLst>
                          <a:tab pos="304800" algn="l"/>
                        </a:tabLst>
                      </a:pPr>
                      <a:r>
                        <a:rPr lang="en-GB" sz="800" b="1">
                          <a:effectLst/>
                          <a:latin typeface="Arial" panose="020B0604020202020204" pitchFamily="34" charset="0"/>
                          <a:cs typeface="Arial" panose="020B0604020202020204" pitchFamily="34" charset="0"/>
                        </a:rPr>
                        <a:t>New York State</a:t>
                      </a:r>
                      <a:endParaRPr lang="en-GB" sz="800" b="1">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pPr algn="ctr"/>
                      <a:r>
                        <a:rPr lang="en-GB" sz="800" b="1">
                          <a:effectLst/>
                          <a:latin typeface="Arial" panose="020B0604020202020204" pitchFamily="34" charset="0"/>
                          <a:cs typeface="Arial" panose="020B0604020202020204" pitchFamily="34" charset="0"/>
                        </a:rPr>
                        <a:t>Yorkshire and Humber</a:t>
                      </a:r>
                      <a:endParaRPr lang="en-GB" sz="800" b="1"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extLst>
                  <a:ext uri="{0D108BD9-81ED-4DB2-BD59-A6C34878D82A}">
                    <a16:rowId xmlns:a16="http://schemas.microsoft.com/office/drawing/2014/main" val="83076381"/>
                  </a:ext>
                </a:extLst>
              </a:tr>
              <a:tr h="141436">
                <a:tc>
                  <a:txBody>
                    <a:bodyPr/>
                    <a:lstStyle/>
                    <a:p>
                      <a:r>
                        <a:rPr lang="en-GB" sz="800" b="1">
                          <a:effectLst/>
                          <a:latin typeface="Arial" panose="020B0604020202020204" pitchFamily="34" charset="0"/>
                          <a:cs typeface="Arial" panose="020B0604020202020204" pitchFamily="34" charset="0"/>
                        </a:rPr>
                        <a:t>Size</a:t>
                      </a:r>
                      <a:endParaRPr lang="en-GB" sz="800" b="1">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pPr>
                        <a:tabLst>
                          <a:tab pos="304800" algn="l"/>
                        </a:tabLst>
                      </a:pPr>
                      <a:r>
                        <a:rPr lang="en-GB" sz="800">
                          <a:effectLst/>
                          <a:latin typeface="Arial" panose="020B0604020202020204" pitchFamily="34" charset="0"/>
                          <a:cs typeface="Arial" panose="020B0604020202020204" pitchFamily="34" charset="0"/>
                        </a:rPr>
                        <a:t>122,057 km</a:t>
                      </a:r>
                      <a:r>
                        <a:rPr lang="en-GB" sz="800" baseline="30000">
                          <a:effectLst/>
                          <a:latin typeface="Arial" panose="020B0604020202020204" pitchFamily="34" charset="0"/>
                          <a:cs typeface="Arial" panose="020B0604020202020204" pitchFamily="34" charset="0"/>
                        </a:rPr>
                        <a:t>2</a:t>
                      </a:r>
                      <a:endParaRPr lang="en-GB" sz="80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a:effectLst/>
                          <a:latin typeface="Arial" panose="020B0604020202020204" pitchFamily="34" charset="0"/>
                          <a:cs typeface="Arial" panose="020B0604020202020204" pitchFamily="34" charset="0"/>
                        </a:rPr>
                        <a:t>15,420 km</a:t>
                      </a:r>
                      <a:r>
                        <a:rPr lang="en-GB" sz="800" baseline="30000">
                          <a:effectLst/>
                          <a:latin typeface="Arial" panose="020B0604020202020204" pitchFamily="34" charset="0"/>
                          <a:cs typeface="Arial" panose="020B0604020202020204" pitchFamily="34" charset="0"/>
                        </a:rPr>
                        <a:t>2</a:t>
                      </a:r>
                      <a:endParaRPr lang="en-GB" sz="80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extLst>
                  <a:ext uri="{0D108BD9-81ED-4DB2-BD59-A6C34878D82A}">
                    <a16:rowId xmlns:a16="http://schemas.microsoft.com/office/drawing/2014/main" val="1471552707"/>
                  </a:ext>
                </a:extLst>
              </a:tr>
              <a:tr h="0">
                <a:tc>
                  <a:txBody>
                    <a:bodyPr/>
                    <a:lstStyle/>
                    <a:p>
                      <a:r>
                        <a:rPr lang="en-GB" sz="800" b="1">
                          <a:effectLst/>
                          <a:latin typeface="Arial" panose="020B0604020202020204" pitchFamily="34" charset="0"/>
                          <a:cs typeface="Arial" panose="020B0604020202020204" pitchFamily="34" charset="0"/>
                        </a:rPr>
                        <a:t>Lakes</a:t>
                      </a:r>
                      <a:endParaRPr lang="en-GB" sz="800" b="1">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dirty="0">
                          <a:effectLst/>
                          <a:latin typeface="Arial" panose="020B0604020202020204" pitchFamily="34" charset="0"/>
                          <a:cs typeface="Arial" panose="020B0604020202020204" pitchFamily="34" charset="0"/>
                        </a:rPr>
                        <a:t>It has more than 7,600 freshwater lakes, including the Erie and Ontario lakes.</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a:effectLst/>
                          <a:latin typeface="Arial" panose="020B0604020202020204" pitchFamily="34" charset="0"/>
                          <a:cs typeface="Arial" panose="020B0604020202020204" pitchFamily="34" charset="0"/>
                        </a:rPr>
                        <a:t>It only has a small number of natural lakes. The largest is Hornsea Mere.</a:t>
                      </a:r>
                      <a:endParaRPr lang="en-GB" sz="80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extLst>
                  <a:ext uri="{0D108BD9-81ED-4DB2-BD59-A6C34878D82A}">
                    <a16:rowId xmlns:a16="http://schemas.microsoft.com/office/drawing/2014/main" val="499620871"/>
                  </a:ext>
                </a:extLst>
              </a:tr>
              <a:tr h="0">
                <a:tc>
                  <a:txBody>
                    <a:bodyPr/>
                    <a:lstStyle/>
                    <a:p>
                      <a:r>
                        <a:rPr lang="en-GB" sz="800" b="1">
                          <a:effectLst/>
                          <a:latin typeface="Arial" panose="020B0604020202020204" pitchFamily="34" charset="0"/>
                          <a:cs typeface="Arial" panose="020B0604020202020204" pitchFamily="34" charset="0"/>
                        </a:rPr>
                        <a:t>Cliffs</a:t>
                      </a:r>
                      <a:endParaRPr lang="en-GB" sz="800" b="1">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a:effectLst/>
                          <a:latin typeface="Arial" panose="020B0604020202020204" pitchFamily="34" charset="0"/>
                          <a:cs typeface="Arial" panose="020B0604020202020204" pitchFamily="34" charset="0"/>
                        </a:rPr>
                        <a:t>Its long coastline stretches 2,625 miles and includes cliffs such as the Palisades.</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a:effectLst/>
                          <a:latin typeface="Arial" panose="020B0604020202020204" pitchFamily="34" charset="0"/>
                          <a:cs typeface="Arial" panose="020B0604020202020204" pitchFamily="34" charset="0"/>
                        </a:rPr>
                        <a:t>Its coastline stretches 45 miles and includes the Bempton Cliffs.</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extLst>
                  <a:ext uri="{0D108BD9-81ED-4DB2-BD59-A6C34878D82A}">
                    <a16:rowId xmlns:a16="http://schemas.microsoft.com/office/drawing/2014/main" val="260244766"/>
                  </a:ext>
                </a:extLst>
              </a:tr>
              <a:tr h="0">
                <a:tc>
                  <a:txBody>
                    <a:bodyPr/>
                    <a:lstStyle/>
                    <a:p>
                      <a:r>
                        <a:rPr lang="en-GB" sz="800" b="1">
                          <a:effectLst/>
                          <a:latin typeface="Arial" panose="020B0604020202020204" pitchFamily="34" charset="0"/>
                          <a:cs typeface="Arial" panose="020B0604020202020204" pitchFamily="34" charset="0"/>
                        </a:rPr>
                        <a:t>Mountains</a:t>
                      </a:r>
                      <a:endParaRPr lang="en-GB" sz="800" b="1">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a:effectLst/>
                          <a:latin typeface="Arial" panose="020B0604020202020204" pitchFamily="34" charset="0"/>
                          <a:cs typeface="Arial" panose="020B0604020202020204" pitchFamily="34" charset="0"/>
                        </a:rPr>
                        <a:t>It features three major mountain ranges, including the Catskills.</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a:effectLst/>
                          <a:latin typeface="Arial" panose="020B0604020202020204" pitchFamily="34" charset="0"/>
                          <a:cs typeface="Arial" panose="020B0604020202020204" pitchFamily="34" charset="0"/>
                        </a:rPr>
                        <a:t>It contains part of the Pennines Mountain range, including Whernside.</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extLst>
                  <a:ext uri="{0D108BD9-81ED-4DB2-BD59-A6C34878D82A}">
                    <a16:rowId xmlns:a16="http://schemas.microsoft.com/office/drawing/2014/main" val="802907914"/>
                  </a:ext>
                </a:extLst>
              </a:tr>
              <a:tr h="0">
                <a:tc>
                  <a:txBody>
                    <a:bodyPr/>
                    <a:lstStyle/>
                    <a:p>
                      <a:r>
                        <a:rPr lang="en-GB" sz="800" b="1" dirty="0">
                          <a:effectLst/>
                          <a:latin typeface="Arial" panose="020B0604020202020204" pitchFamily="34" charset="0"/>
                          <a:cs typeface="Arial" panose="020B0604020202020204" pitchFamily="34" charset="0"/>
                        </a:rPr>
                        <a:t>Rivers</a:t>
                      </a:r>
                      <a:endParaRPr lang="en-GB" sz="800" b="1"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dirty="0">
                          <a:effectLst/>
                          <a:latin typeface="Arial" panose="020B0604020202020204" pitchFamily="34" charset="0"/>
                          <a:cs typeface="Arial" panose="020B0604020202020204" pitchFamily="34" charset="0"/>
                        </a:rPr>
                        <a:t>It has over 70,000 miles of rivers and streams, including the Hudson River.</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dirty="0">
                          <a:effectLst/>
                          <a:latin typeface="Arial" panose="020B0604020202020204" pitchFamily="34" charset="0"/>
                          <a:cs typeface="Arial" panose="020B0604020202020204" pitchFamily="34" charset="0"/>
                        </a:rPr>
                        <a:t>There are 25 rivers, including the River Ouse. </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extLst>
                  <a:ext uri="{0D108BD9-81ED-4DB2-BD59-A6C34878D82A}">
                    <a16:rowId xmlns:a16="http://schemas.microsoft.com/office/drawing/2014/main" val="2913541095"/>
                  </a:ext>
                </a:extLst>
              </a:tr>
              <a:tr h="141436">
                <a:tc gridSpan="3">
                  <a:txBody>
                    <a:bodyPr/>
                    <a:lstStyle/>
                    <a:p>
                      <a:pPr algn="ctr"/>
                      <a:r>
                        <a:rPr lang="en-GB" sz="800" b="1" dirty="0">
                          <a:effectLst/>
                          <a:latin typeface="Arial" panose="020B0604020202020204" pitchFamily="34" charset="0"/>
                          <a:cs typeface="Arial" panose="020B0604020202020204" pitchFamily="34" charset="0"/>
                        </a:rPr>
                        <a:t>Human Geography</a:t>
                      </a:r>
                      <a:endParaRPr lang="en-GB" sz="800" b="1"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rgbClr val="CCCCFF"/>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68054250"/>
                  </a:ext>
                </a:extLst>
              </a:tr>
              <a:tr h="141436">
                <a:tc>
                  <a:txBody>
                    <a:bodyPr/>
                    <a:lstStyle/>
                    <a:p>
                      <a:r>
                        <a:rPr lang="en-GB" sz="800" dirty="0">
                          <a:effectLst/>
                          <a:latin typeface="Arial" panose="020B0604020202020204" pitchFamily="34" charset="0"/>
                          <a:cs typeface="Arial" panose="020B0604020202020204" pitchFamily="34" charset="0"/>
                        </a:rPr>
                        <a:t> </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pPr algn="ctr">
                        <a:tabLst>
                          <a:tab pos="304800" algn="l"/>
                        </a:tabLst>
                      </a:pPr>
                      <a:r>
                        <a:rPr lang="en-GB" sz="800" b="1">
                          <a:effectLst/>
                          <a:latin typeface="Arial" panose="020B0604020202020204" pitchFamily="34" charset="0"/>
                          <a:cs typeface="Arial" panose="020B0604020202020204" pitchFamily="34" charset="0"/>
                        </a:rPr>
                        <a:t>New York State</a:t>
                      </a:r>
                      <a:endParaRPr lang="en-GB" sz="800" b="1">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pPr algn="ctr"/>
                      <a:r>
                        <a:rPr lang="en-GB" sz="800" b="1">
                          <a:effectLst/>
                          <a:latin typeface="Arial" panose="020B0604020202020204" pitchFamily="34" charset="0"/>
                          <a:cs typeface="Arial" panose="020B0604020202020204" pitchFamily="34" charset="0"/>
                        </a:rPr>
                        <a:t>Yorkshire and Humber</a:t>
                      </a:r>
                      <a:endParaRPr lang="en-GB" sz="800" b="1"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extLst>
                  <a:ext uri="{0D108BD9-81ED-4DB2-BD59-A6C34878D82A}">
                    <a16:rowId xmlns:a16="http://schemas.microsoft.com/office/drawing/2014/main" val="779384193"/>
                  </a:ext>
                </a:extLst>
              </a:tr>
              <a:tr h="141436">
                <a:tc>
                  <a:txBody>
                    <a:bodyPr/>
                    <a:lstStyle/>
                    <a:p>
                      <a:r>
                        <a:rPr lang="en-GB" sz="800" b="1">
                          <a:effectLst/>
                          <a:latin typeface="Arial" panose="020B0604020202020204" pitchFamily="34" charset="0"/>
                          <a:cs typeface="Arial" panose="020B0604020202020204" pitchFamily="34" charset="0"/>
                        </a:rPr>
                        <a:t>Population</a:t>
                      </a:r>
                      <a:endParaRPr lang="en-GB" sz="800" b="1">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pPr>
                        <a:tabLst>
                          <a:tab pos="304800" algn="l"/>
                        </a:tabLst>
                      </a:pPr>
                      <a:r>
                        <a:rPr lang="en-GB" sz="800">
                          <a:effectLst/>
                          <a:latin typeface="Arial" panose="020B0604020202020204" pitchFamily="34" charset="0"/>
                          <a:cs typeface="Arial" panose="020B0604020202020204" pitchFamily="34" charset="0"/>
                        </a:rPr>
                        <a:t>19.45 million</a:t>
                      </a:r>
                      <a:endParaRPr lang="en-GB" sz="80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a:effectLst/>
                          <a:latin typeface="Arial" panose="020B0604020202020204" pitchFamily="34" charset="0"/>
                          <a:cs typeface="Arial" panose="020B0604020202020204" pitchFamily="34" charset="0"/>
                        </a:rPr>
                        <a:t>5.486 million</a:t>
                      </a:r>
                      <a:endParaRPr lang="en-GB" sz="80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extLst>
                  <a:ext uri="{0D108BD9-81ED-4DB2-BD59-A6C34878D82A}">
                    <a16:rowId xmlns:a16="http://schemas.microsoft.com/office/drawing/2014/main" val="1733864706"/>
                  </a:ext>
                </a:extLst>
              </a:tr>
              <a:tr h="702412">
                <a:tc>
                  <a:txBody>
                    <a:bodyPr/>
                    <a:lstStyle/>
                    <a:p>
                      <a:r>
                        <a:rPr lang="en-GB" sz="800" b="1">
                          <a:effectLst/>
                          <a:latin typeface="Arial" panose="020B0604020202020204" pitchFamily="34" charset="0"/>
                          <a:cs typeface="Arial" panose="020B0604020202020204" pitchFamily="34" charset="0"/>
                        </a:rPr>
                        <a:t>Economy</a:t>
                      </a:r>
                      <a:endParaRPr lang="en-GB" sz="800" b="1">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Wall Street, New York City - headquarters for the U.S. financial industry</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Strong agriculture - products include dairy, cattle, apples, cabbages</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Mining</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r>
                        <a:rPr lang="en-GB" sz="800" dirty="0">
                          <a:effectLst/>
                          <a:latin typeface="Arial" panose="020B0604020202020204" pitchFamily="34" charset="0"/>
                          <a:cs typeface="Arial" panose="020B0604020202020204" pitchFamily="34" charset="0"/>
                        </a:rPr>
                        <a:t>Mixed economy:</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Financial services industry – banking and insurance</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Manufacturing – steel and food</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Agriculture – cereal, dairy, sheep, beef and pig farming</a:t>
                      </a:r>
                    </a:p>
                  </a:txBody>
                  <a:tcPr marL="57860" marR="57860" marT="0" marB="0">
                    <a:solidFill>
                      <a:schemeClr val="bg1">
                        <a:lumMod val="95000"/>
                      </a:schemeClr>
                    </a:solidFill>
                  </a:tcPr>
                </a:tc>
                <a:extLst>
                  <a:ext uri="{0D108BD9-81ED-4DB2-BD59-A6C34878D82A}">
                    <a16:rowId xmlns:a16="http://schemas.microsoft.com/office/drawing/2014/main" val="4048037608"/>
                  </a:ext>
                </a:extLst>
              </a:tr>
              <a:tr h="0">
                <a:tc>
                  <a:txBody>
                    <a:bodyPr/>
                    <a:lstStyle/>
                    <a:p>
                      <a:r>
                        <a:rPr lang="en-GB" sz="800" b="1" dirty="0">
                          <a:effectLst/>
                          <a:latin typeface="Arial" panose="020B0604020202020204" pitchFamily="34" charset="0"/>
                          <a:cs typeface="Arial" panose="020B0604020202020204" pitchFamily="34" charset="0"/>
                        </a:rPr>
                        <a:t>Man-made Landmarks</a:t>
                      </a:r>
                      <a:endParaRPr lang="en-GB" sz="800" b="1"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Empire State Building</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Statue of Liberty</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Broadway</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Times Square</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tc>
                  <a:txBody>
                    <a:bodyPr/>
                    <a:lstStyle/>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York Minster (cathedral)</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Scarborough Cliff Railway</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The Humber Bridge</a:t>
                      </a:r>
                    </a:p>
                    <a:p>
                      <a:pPr marL="342900" lvl="0" indent="-342900">
                        <a:buFont typeface="Symbol" pitchFamily="2" charset="2"/>
                        <a:buChar char=""/>
                      </a:pPr>
                      <a:r>
                        <a:rPr lang="en-GB" sz="800" dirty="0">
                          <a:effectLst/>
                          <a:latin typeface="Arial" panose="020B0604020202020204" pitchFamily="34" charset="0"/>
                          <a:cs typeface="Arial" panose="020B0604020202020204" pitchFamily="34" charset="0"/>
                        </a:rPr>
                        <a:t>Fountains Abbey</a:t>
                      </a:r>
                      <a:endParaRPr lang="en-GB" sz="800" dirty="0">
                        <a:effectLst/>
                        <a:latin typeface="Arial" panose="020B0604020202020204" pitchFamily="34" charset="0"/>
                        <a:ea typeface="Calibri" panose="020F0502020204030204" pitchFamily="34" charset="0"/>
                        <a:cs typeface="Arial" panose="020B0604020202020204" pitchFamily="34" charset="0"/>
                      </a:endParaRPr>
                    </a:p>
                  </a:txBody>
                  <a:tcPr marL="57860" marR="57860" marT="0" marB="0">
                    <a:solidFill>
                      <a:schemeClr val="bg1">
                        <a:lumMod val="95000"/>
                      </a:schemeClr>
                    </a:solidFill>
                  </a:tcPr>
                </a:tc>
                <a:extLst>
                  <a:ext uri="{0D108BD9-81ED-4DB2-BD59-A6C34878D82A}">
                    <a16:rowId xmlns:a16="http://schemas.microsoft.com/office/drawing/2014/main" val="1486092426"/>
                  </a:ext>
                </a:extLst>
              </a:tr>
            </a:tbl>
          </a:graphicData>
        </a:graphic>
      </p:graphicFrame>
    </p:spTree>
    <p:extLst>
      <p:ext uri="{BB962C8B-B14F-4D97-AF65-F5344CB8AC3E}">
        <p14:creationId xmlns:p14="http://schemas.microsoft.com/office/powerpoint/2010/main" val="3833020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D9BB8F8-EA79-491E-830E-08B14F05A6A1}"/>
              </a:ext>
            </a:extLst>
          </p:cNvPr>
          <p:cNvSpPr txBox="1">
            <a:spLocks/>
          </p:cNvSpPr>
          <p:nvPr/>
        </p:nvSpPr>
        <p:spPr>
          <a:xfrm>
            <a:off x="62731" y="5639349"/>
            <a:ext cx="9095255" cy="1163442"/>
          </a:xfrm>
          <a:prstGeom prst="rect">
            <a:avLst/>
          </a:prstGeom>
          <a:solidFill>
            <a:srgbClr val="00B050"/>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GB" sz="1400" dirty="0">
                <a:latin typeface="Arial" panose="020B0604020202020204" pitchFamily="34" charset="0"/>
                <a:cs typeface="Arial" panose="020B0604020202020204" pitchFamily="34" charset="0"/>
              </a:rPr>
              <a:t>How will my learning be assessed? </a:t>
            </a:r>
          </a:p>
          <a:p>
            <a:pPr marL="0" indent="0" algn="ctr">
              <a:spcBef>
                <a:spcPts val="0"/>
              </a:spcBef>
              <a:buNone/>
            </a:pPr>
            <a:r>
              <a:rPr lang="en-US" sz="1400" dirty="0">
                <a:latin typeface="Arial" panose="020B0604020202020204" pitchFamily="34" charset="0"/>
                <a:cs typeface="Arial" panose="020B0604020202020204" pitchFamily="34" charset="0"/>
              </a:rPr>
              <a:t>A final piece of a propaganda poster, using the skills we have developed.</a:t>
            </a:r>
            <a:endParaRPr lang="en-GB" sz="1400" dirty="0">
              <a:latin typeface="Arial" panose="020B0604020202020204" pitchFamily="34" charset="0"/>
              <a:cs typeface="Arial" panose="020B0604020202020204" pitchFamily="34" charset="0"/>
            </a:endParaRPr>
          </a:p>
          <a:p>
            <a:pPr marL="0" indent="0" algn="ctr">
              <a:spcBef>
                <a:spcPts val="0"/>
              </a:spcBef>
              <a:buNone/>
            </a:pPr>
            <a:endParaRPr lang="en-US" sz="1400" dirty="0">
              <a:latin typeface="Arial" panose="020B0604020202020204" pitchFamily="34" charset="0"/>
              <a:cs typeface="Arial" panose="020B0604020202020204" pitchFamily="34" charset="0"/>
            </a:endParaRPr>
          </a:p>
          <a:p>
            <a:pPr marL="0" indent="0" algn="ctr">
              <a:spcBef>
                <a:spcPts val="0"/>
              </a:spcBef>
              <a:buNone/>
            </a:pPr>
            <a:r>
              <a:rPr lang="en-GB" sz="1400" dirty="0">
                <a:latin typeface="Arial" panose="020B0604020202020204" pitchFamily="34" charset="0"/>
                <a:cs typeface="Arial" panose="020B0604020202020204" pitchFamily="34" charset="0"/>
              </a:rPr>
              <a:t>Where will you see evidence of my learning journey; what I know now and what I can now do?</a:t>
            </a:r>
          </a:p>
          <a:p>
            <a:pPr marL="0" indent="0" algn="ctr">
              <a:spcBef>
                <a:spcPts val="0"/>
              </a:spcBef>
              <a:buNone/>
            </a:pPr>
            <a:r>
              <a:rPr lang="en-US" sz="1400" dirty="0">
                <a:latin typeface="Arial" panose="020B0604020202020204" pitchFamily="34" charset="0"/>
                <a:cs typeface="Arial" panose="020B0604020202020204" pitchFamily="34" charset="0"/>
              </a:rPr>
              <a:t>Developing skills will be in my sketchbook.</a:t>
            </a:r>
          </a:p>
        </p:txBody>
      </p:sp>
      <p:sp>
        <p:nvSpPr>
          <p:cNvPr id="5" name="TextBox 4">
            <a:extLst>
              <a:ext uri="{FF2B5EF4-FFF2-40B4-BE49-F238E27FC236}">
                <a16:creationId xmlns:a16="http://schemas.microsoft.com/office/drawing/2014/main" id="{4781DE7C-C77C-42F4-B2AA-0CC101FAC61E}"/>
              </a:ext>
            </a:extLst>
          </p:cNvPr>
          <p:cNvSpPr txBox="1"/>
          <p:nvPr/>
        </p:nvSpPr>
        <p:spPr>
          <a:xfrm>
            <a:off x="397660" y="861427"/>
            <a:ext cx="8710126" cy="284693"/>
          </a:xfrm>
          <a:prstGeom prst="rect">
            <a:avLst/>
          </a:prstGeom>
          <a:solidFill>
            <a:schemeClr val="bg1">
              <a:alpha val="79000"/>
            </a:schemeClr>
          </a:solidFill>
        </p:spPr>
        <p:txBody>
          <a:bodyPr wrap="square" rtlCol="0">
            <a:spAutoFit/>
          </a:bodyPr>
          <a:lstStyle/>
          <a:p>
            <a:endParaRPr lang="en-GB" sz="125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A0EC5D-01DA-46C2-8B1F-AB217F90E034}"/>
              </a:ext>
            </a:extLst>
          </p:cNvPr>
          <p:cNvSpPr txBox="1"/>
          <p:nvPr/>
        </p:nvSpPr>
        <p:spPr>
          <a:xfrm>
            <a:off x="161925" y="238125"/>
            <a:ext cx="11315700" cy="338554"/>
          </a:xfrm>
          <a:prstGeom prst="rect">
            <a:avLst/>
          </a:prstGeom>
          <a:solidFill>
            <a:srgbClr val="FFFF00"/>
          </a:solidFill>
        </p:spPr>
        <p:txBody>
          <a:bodyPr wrap="square" rtlCol="0">
            <a:spAutoFit/>
          </a:bodyPr>
          <a:lstStyle/>
          <a:p>
            <a:r>
              <a:rPr lang="en-GB" sz="1600" b="1" dirty="0">
                <a:latin typeface="Arial" panose="020B0604020202020204" pitchFamily="34" charset="0"/>
              </a:rPr>
              <a:t>Year 6 – Autumn 2 – Perspectives through art – Knowledge Organiser</a:t>
            </a:r>
          </a:p>
        </p:txBody>
      </p:sp>
      <p:sp>
        <p:nvSpPr>
          <p:cNvPr id="10" name="Rectangle 9">
            <a:extLst>
              <a:ext uri="{FF2B5EF4-FFF2-40B4-BE49-F238E27FC236}">
                <a16:creationId xmlns:a16="http://schemas.microsoft.com/office/drawing/2014/main" id="{942E936B-F0C1-4A89-81DC-A63DDF519BE5}"/>
              </a:ext>
            </a:extLst>
          </p:cNvPr>
          <p:cNvSpPr/>
          <p:nvPr/>
        </p:nvSpPr>
        <p:spPr>
          <a:xfrm>
            <a:off x="161925" y="1099630"/>
            <a:ext cx="7090407" cy="954107"/>
          </a:xfrm>
          <a:prstGeom prst="rect">
            <a:avLst/>
          </a:prstGeom>
        </p:spPr>
        <p:txBody>
          <a:bodyPr wrap="square">
            <a:spAutoFit/>
          </a:bodyPr>
          <a:lstStyle/>
          <a:p>
            <a:r>
              <a:rPr lang="en-GB" sz="1400" b="1" dirty="0">
                <a:latin typeface="Arial" panose="020B0604020202020204" pitchFamily="34" charset="0"/>
                <a:cs typeface="Arial" panose="020B0604020202020204" pitchFamily="34" charset="0"/>
              </a:rPr>
              <a:t>Rationale:</a:t>
            </a:r>
          </a:p>
          <a:p>
            <a:r>
              <a:rPr lang="en-US" sz="1400" dirty="0">
                <a:latin typeface="Arial" panose="020B0604020202020204" pitchFamily="34" charset="0"/>
                <a:cs typeface="Arial" panose="020B0604020202020204" pitchFamily="34" charset="0"/>
              </a:rPr>
              <a:t>L</a:t>
            </a:r>
            <a:r>
              <a:rPr lang="en-GB" sz="1400" dirty="0">
                <a:latin typeface="Arial" panose="020B0604020202020204" pitchFamily="34" charset="0"/>
                <a:cs typeface="Arial" panose="020B0604020202020204" pitchFamily="34" charset="0"/>
              </a:rPr>
              <a:t>inked to our history work, where we have been studying World War 2, we will look at the work of war artists Evelyn Dunbar and Charles Alston.  We will look at what influences artists’ choices, and how art can be used as a political tool. </a:t>
            </a:r>
          </a:p>
        </p:txBody>
      </p:sp>
      <p:pic>
        <p:nvPicPr>
          <p:cNvPr id="14" name="Picture 13">
            <a:extLst>
              <a:ext uri="{FF2B5EF4-FFF2-40B4-BE49-F238E27FC236}">
                <a16:creationId xmlns:a16="http://schemas.microsoft.com/office/drawing/2014/main" id="{49CE1508-1F32-A84A-8428-5EDBC8F4382C}"/>
              </a:ext>
            </a:extLst>
          </p:cNvPr>
          <p:cNvPicPr>
            <a:picLocks noChangeAspect="1"/>
          </p:cNvPicPr>
          <p:nvPr/>
        </p:nvPicPr>
        <p:blipFill>
          <a:blip r:embed="rId2"/>
          <a:stretch>
            <a:fillRect/>
          </a:stretch>
        </p:blipFill>
        <p:spPr>
          <a:xfrm>
            <a:off x="11262184" y="91495"/>
            <a:ext cx="714722" cy="786195"/>
          </a:xfrm>
          <a:prstGeom prst="rect">
            <a:avLst/>
          </a:prstGeom>
        </p:spPr>
      </p:pic>
      <p:pic>
        <p:nvPicPr>
          <p:cNvPr id="3" name="Picture 2">
            <a:extLst>
              <a:ext uri="{FF2B5EF4-FFF2-40B4-BE49-F238E27FC236}">
                <a16:creationId xmlns:a16="http://schemas.microsoft.com/office/drawing/2014/main" id="{A55EB17A-C140-43B4-9473-EC2F10DB9D11}"/>
              </a:ext>
            </a:extLst>
          </p:cNvPr>
          <p:cNvPicPr>
            <a:picLocks noChangeAspect="1"/>
          </p:cNvPicPr>
          <p:nvPr/>
        </p:nvPicPr>
        <p:blipFill>
          <a:blip r:embed="rId3"/>
          <a:stretch>
            <a:fillRect/>
          </a:stretch>
        </p:blipFill>
        <p:spPr>
          <a:xfrm>
            <a:off x="62731" y="2099917"/>
            <a:ext cx="8524757" cy="3539431"/>
          </a:xfrm>
          <a:prstGeom prst="rect">
            <a:avLst/>
          </a:prstGeom>
        </p:spPr>
      </p:pic>
      <p:sp>
        <p:nvSpPr>
          <p:cNvPr id="12" name="TextBox 11">
            <a:extLst>
              <a:ext uri="{FF2B5EF4-FFF2-40B4-BE49-F238E27FC236}">
                <a16:creationId xmlns:a16="http://schemas.microsoft.com/office/drawing/2014/main" id="{0EB69A4C-D9C5-433E-98A6-8CC7A1F0748F}"/>
              </a:ext>
            </a:extLst>
          </p:cNvPr>
          <p:cNvSpPr txBox="1"/>
          <p:nvPr/>
        </p:nvSpPr>
        <p:spPr>
          <a:xfrm>
            <a:off x="8655728" y="1854753"/>
            <a:ext cx="3374347" cy="3754874"/>
          </a:xfrm>
          <a:prstGeom prst="rect">
            <a:avLst/>
          </a:prstGeom>
          <a:noFill/>
        </p:spPr>
        <p:txBody>
          <a:bodyPr wrap="square">
            <a:spAutoFit/>
          </a:bodyPr>
          <a:lstStyle/>
          <a:p>
            <a:endParaRPr lang="en-GB" sz="1400"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National Curriculum:</a:t>
            </a:r>
          </a:p>
          <a:p>
            <a:r>
              <a:rPr lang="en-US" sz="1400" dirty="0">
                <a:latin typeface="Arial" panose="020B0604020202020204" pitchFamily="34" charset="0"/>
                <a:cs typeface="Arial" panose="020B0604020202020204" pitchFamily="34" charset="0"/>
              </a:rPr>
              <a:t>W</a:t>
            </a:r>
            <a:r>
              <a:rPr lang="en-GB" sz="1400" dirty="0">
                <a:latin typeface="Arial" panose="020B0604020202020204" pitchFamily="34" charset="0"/>
                <a:cs typeface="Arial" panose="020B0604020202020204" pitchFamily="34" charset="0"/>
              </a:rPr>
              <a:t>e will be improving our mastery of drawing techniques. We will learn about key artists during World War II, linking to the national curriculum requirement to study great artists in history.</a:t>
            </a: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We will be artists by:</a:t>
            </a:r>
          </a:p>
          <a:p>
            <a:r>
              <a:rPr lang="en-GB" sz="1400" dirty="0">
                <a:latin typeface="Arial" panose="020B0604020202020204" pitchFamily="34" charset="0"/>
                <a:cs typeface="Arial" panose="020B0604020202020204" pitchFamily="34" charset="0"/>
              </a:rPr>
              <a:t>Sketching shadows and highlights using shading </a:t>
            </a:r>
          </a:p>
          <a:p>
            <a:r>
              <a:rPr lang="en-GB" sz="1400" dirty="0">
                <a:latin typeface="Arial" panose="020B0604020202020204" pitchFamily="34" charset="0"/>
                <a:cs typeface="Arial" panose="020B0604020202020204" pitchFamily="34" charset="0"/>
              </a:rPr>
              <a:t>Depicting perspective &amp; movement</a:t>
            </a:r>
          </a:p>
          <a:p>
            <a:r>
              <a:rPr lang="en-GB" sz="1400" dirty="0">
                <a:latin typeface="Arial" panose="020B0604020202020204" pitchFamily="34" charset="0"/>
                <a:cs typeface="Arial" panose="020B0604020202020204" pitchFamily="34" charset="0"/>
              </a:rPr>
              <a:t>Creating value using light and dark by adding effects </a:t>
            </a:r>
          </a:p>
        </p:txBody>
      </p:sp>
    </p:spTree>
    <p:extLst>
      <p:ext uri="{BB962C8B-B14F-4D97-AF65-F5344CB8AC3E}">
        <p14:creationId xmlns:p14="http://schemas.microsoft.com/office/powerpoint/2010/main" val="224594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arles Alston - Wikipedia">
            <a:extLst>
              <a:ext uri="{FF2B5EF4-FFF2-40B4-BE49-F238E27FC236}">
                <a16:creationId xmlns:a16="http://schemas.microsoft.com/office/drawing/2014/main" id="{D062E772-B72F-49AA-AC89-E071A6295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150" y="645589"/>
            <a:ext cx="985838"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0" name="Picture 6" descr="shading | WordReference Forums">
            <a:extLst>
              <a:ext uri="{FF2B5EF4-FFF2-40B4-BE49-F238E27FC236}">
                <a16:creationId xmlns:a16="http://schemas.microsoft.com/office/drawing/2014/main" id="{FA845D23-929B-4EDD-B5B2-5AEE236A2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410" y="5096941"/>
            <a:ext cx="2502910" cy="1644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2" name="Picture 8">
            <a:extLst>
              <a:ext uri="{FF2B5EF4-FFF2-40B4-BE49-F238E27FC236}">
                <a16:creationId xmlns:a16="http://schemas.microsoft.com/office/drawing/2014/main" id="{B0CE0535-7E03-4C33-91C4-CC0E0FA04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6079" y="796368"/>
            <a:ext cx="1917580" cy="1917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Box 10">
            <a:extLst>
              <a:ext uri="{FF2B5EF4-FFF2-40B4-BE49-F238E27FC236}">
                <a16:creationId xmlns:a16="http://schemas.microsoft.com/office/drawing/2014/main" id="{93410B32-6FF0-44B5-9463-E2DB8ECB12A1}"/>
              </a:ext>
            </a:extLst>
          </p:cNvPr>
          <p:cNvSpPr txBox="1"/>
          <p:nvPr/>
        </p:nvSpPr>
        <p:spPr>
          <a:xfrm>
            <a:off x="161925" y="238125"/>
            <a:ext cx="11315700" cy="338554"/>
          </a:xfrm>
          <a:prstGeom prst="rect">
            <a:avLst/>
          </a:prstGeom>
          <a:solidFill>
            <a:srgbClr val="FFFF00"/>
          </a:solidFill>
        </p:spPr>
        <p:txBody>
          <a:bodyPr wrap="square" rtlCol="0">
            <a:spAutoFit/>
          </a:bodyPr>
          <a:lstStyle/>
          <a:p>
            <a:r>
              <a:rPr lang="en-GB" sz="1600" b="1" dirty="0">
                <a:latin typeface="Arial" panose="020B0604020202020204" pitchFamily="34" charset="0"/>
              </a:rPr>
              <a:t>Year 6 – Autumn – Perspective and light – Knowledge Organiser</a:t>
            </a:r>
          </a:p>
        </p:txBody>
      </p:sp>
      <p:pic>
        <p:nvPicPr>
          <p:cNvPr id="12" name="Picture 11">
            <a:extLst>
              <a:ext uri="{FF2B5EF4-FFF2-40B4-BE49-F238E27FC236}">
                <a16:creationId xmlns:a16="http://schemas.microsoft.com/office/drawing/2014/main" id="{D49878EF-3C3F-4740-837C-9D53DA0BE5C5}"/>
              </a:ext>
            </a:extLst>
          </p:cNvPr>
          <p:cNvPicPr>
            <a:picLocks noChangeAspect="1"/>
          </p:cNvPicPr>
          <p:nvPr/>
        </p:nvPicPr>
        <p:blipFill>
          <a:blip r:embed="rId5"/>
          <a:stretch>
            <a:fillRect/>
          </a:stretch>
        </p:blipFill>
        <p:spPr>
          <a:xfrm>
            <a:off x="11262184" y="91495"/>
            <a:ext cx="714722" cy="786195"/>
          </a:xfrm>
          <a:prstGeom prst="rect">
            <a:avLst/>
          </a:prstGeom>
        </p:spPr>
      </p:pic>
      <p:grpSp>
        <p:nvGrpSpPr>
          <p:cNvPr id="9" name="Group 8">
            <a:extLst>
              <a:ext uri="{FF2B5EF4-FFF2-40B4-BE49-F238E27FC236}">
                <a16:creationId xmlns:a16="http://schemas.microsoft.com/office/drawing/2014/main" id="{8F2A9170-0BF9-4DF7-91F0-E1E44D771258}"/>
              </a:ext>
            </a:extLst>
          </p:cNvPr>
          <p:cNvGrpSpPr/>
          <p:nvPr/>
        </p:nvGrpSpPr>
        <p:grpSpPr>
          <a:xfrm>
            <a:off x="109149" y="3256666"/>
            <a:ext cx="3299875" cy="3484822"/>
            <a:chOff x="109149" y="3157819"/>
            <a:chExt cx="3959332" cy="3583669"/>
          </a:xfrm>
        </p:grpSpPr>
        <p:pic>
          <p:nvPicPr>
            <p:cNvPr id="2" name="Picture 4" descr="art | artistictionary on Instagram: “Shading techniques by @tajijoseph  Shared by @criativo_ske… | Pencil shading techniques, Pencil art drawings, Shading  techniques">
              <a:extLst>
                <a:ext uri="{FF2B5EF4-FFF2-40B4-BE49-F238E27FC236}">
                  <a16:creationId xmlns:a16="http://schemas.microsoft.com/office/drawing/2014/main" id="{B846CFF1-BCC9-43CE-8ABC-AD4723EBA1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9310"/>
            <a:stretch/>
          </p:blipFill>
          <p:spPr bwMode="auto">
            <a:xfrm>
              <a:off x="109149" y="3157819"/>
              <a:ext cx="3959332" cy="14245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rt | artistictionary on Instagram: “Shading techniques by @tajijoseph  Shared by @criativo_ske… | Pencil shading techniques, Pencil art drawings, Shading  techniques">
              <a:extLst>
                <a:ext uri="{FF2B5EF4-FFF2-40B4-BE49-F238E27FC236}">
                  <a16:creationId xmlns:a16="http://schemas.microsoft.com/office/drawing/2014/main" id="{CA903476-B1AB-4F0F-BEFE-2E461C5BBD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6659" b="6451"/>
            <a:stretch/>
          </p:blipFill>
          <p:spPr bwMode="auto">
            <a:xfrm>
              <a:off x="109149" y="4564897"/>
              <a:ext cx="3959332" cy="217659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71F0FCA3-9488-4AEA-9B5C-2D029B7586B7}"/>
              </a:ext>
            </a:extLst>
          </p:cNvPr>
          <p:cNvSpPr txBox="1"/>
          <p:nvPr/>
        </p:nvSpPr>
        <p:spPr>
          <a:xfrm>
            <a:off x="1094989" y="634230"/>
            <a:ext cx="3200111" cy="1384995"/>
          </a:xfrm>
          <a:prstGeom prst="rect">
            <a:avLst/>
          </a:prstGeom>
          <a:noFill/>
        </p:spPr>
        <p:txBody>
          <a:bodyPr wrap="square" rtlCol="0">
            <a:spAutoFit/>
          </a:bodyPr>
          <a:lstStyle/>
          <a:p>
            <a:r>
              <a:rPr lang="en-US" sz="1400" b="1" dirty="0">
                <a:latin typeface="Arial" panose="020B0604020202020204" pitchFamily="34" charset="0"/>
              </a:rPr>
              <a:t>Artist</a:t>
            </a:r>
            <a:r>
              <a:rPr lang="en-US" sz="1400" dirty="0">
                <a:latin typeface="Arial" panose="020B0604020202020204" pitchFamily="34" charset="0"/>
              </a:rPr>
              <a:t>: Charles Alston (1907-1977)</a:t>
            </a:r>
          </a:p>
          <a:p>
            <a:endParaRPr lang="en-US" sz="1400" b="1" dirty="0">
              <a:latin typeface="Arial" panose="020B0604020202020204" pitchFamily="34" charset="0"/>
            </a:endParaRPr>
          </a:p>
          <a:p>
            <a:r>
              <a:rPr lang="en-US" sz="1400" b="1" dirty="0">
                <a:latin typeface="Arial" panose="020B0604020202020204" pitchFamily="34" charset="0"/>
              </a:rPr>
              <a:t>Techniques used</a:t>
            </a:r>
            <a:r>
              <a:rPr lang="en-US" sz="1400" dirty="0">
                <a:latin typeface="Arial" panose="020B0604020202020204" pitchFamily="34" charset="0"/>
              </a:rPr>
              <a:t>: </a:t>
            </a:r>
          </a:p>
          <a:p>
            <a:pPr marL="285750" indent="-285750">
              <a:buFont typeface="Arial" panose="020B0604020202020204" pitchFamily="34" charset="0"/>
              <a:buChar char="•"/>
            </a:pPr>
            <a:r>
              <a:rPr lang="en-US" sz="1400" dirty="0">
                <a:latin typeface="Arial" panose="020B0604020202020204" pitchFamily="34" charset="0"/>
              </a:rPr>
              <a:t>Uses </a:t>
            </a:r>
            <a:r>
              <a:rPr lang="en-US" sz="1400" b="1" dirty="0">
                <a:latin typeface="Arial" panose="020B0604020202020204" pitchFamily="34" charset="0"/>
              </a:rPr>
              <a:t>tone</a:t>
            </a:r>
            <a:r>
              <a:rPr lang="en-US" sz="1400" dirty="0">
                <a:latin typeface="Arial" panose="020B0604020202020204" pitchFamily="34" charset="0"/>
              </a:rPr>
              <a:t> and </a:t>
            </a:r>
            <a:r>
              <a:rPr lang="en-US" sz="1400" b="1" dirty="0">
                <a:latin typeface="Arial" panose="020B0604020202020204" pitchFamily="34" charset="0"/>
              </a:rPr>
              <a:t>shading</a:t>
            </a:r>
            <a:r>
              <a:rPr lang="en-US" sz="1400" dirty="0">
                <a:latin typeface="Arial" panose="020B0604020202020204" pitchFamily="34" charset="0"/>
              </a:rPr>
              <a:t> to establish light and dark</a:t>
            </a:r>
          </a:p>
          <a:p>
            <a:pPr marL="285750" indent="-285750">
              <a:buFont typeface="Arial" panose="020B0604020202020204" pitchFamily="34" charset="0"/>
              <a:buChar char="•"/>
            </a:pPr>
            <a:r>
              <a:rPr lang="en-US" sz="1400" dirty="0">
                <a:latin typeface="Arial" panose="020B0604020202020204" pitchFamily="34" charset="0"/>
              </a:rPr>
              <a:t>Playing with </a:t>
            </a:r>
            <a:r>
              <a:rPr lang="en-US" sz="1400" b="1" dirty="0">
                <a:latin typeface="Arial" panose="020B0604020202020204" pitchFamily="34" charset="0"/>
              </a:rPr>
              <a:t>perspective</a:t>
            </a:r>
            <a:endParaRPr lang="en-GB" sz="1400" b="1" dirty="0">
              <a:latin typeface="Arial" panose="020B0604020202020204" pitchFamily="34" charset="0"/>
            </a:endParaRPr>
          </a:p>
        </p:txBody>
      </p:sp>
      <p:sp>
        <p:nvSpPr>
          <p:cNvPr id="5" name="TextBox 4">
            <a:extLst>
              <a:ext uri="{FF2B5EF4-FFF2-40B4-BE49-F238E27FC236}">
                <a16:creationId xmlns:a16="http://schemas.microsoft.com/office/drawing/2014/main" id="{591981A9-8443-4081-BC95-280CFA857FE7}"/>
              </a:ext>
            </a:extLst>
          </p:cNvPr>
          <p:cNvSpPr txBox="1"/>
          <p:nvPr/>
        </p:nvSpPr>
        <p:spPr>
          <a:xfrm>
            <a:off x="109150" y="2237996"/>
            <a:ext cx="3956930" cy="738664"/>
          </a:xfrm>
          <a:prstGeom prst="rect">
            <a:avLst/>
          </a:prstGeom>
          <a:noFill/>
        </p:spPr>
        <p:txBody>
          <a:bodyPr wrap="square" rtlCol="0">
            <a:spAutoFit/>
          </a:bodyPr>
          <a:lstStyle/>
          <a:p>
            <a:r>
              <a:rPr lang="en-US" sz="1400" dirty="0">
                <a:latin typeface="Arial" panose="020B0604020202020204" pitchFamily="34" charset="0"/>
              </a:rPr>
              <a:t>Charles Alston’s commissioned </a:t>
            </a:r>
            <a:r>
              <a:rPr lang="en-US" sz="1400" b="1" dirty="0">
                <a:latin typeface="Arial" panose="020B0604020202020204" pitchFamily="34" charset="0"/>
              </a:rPr>
              <a:t>war art </a:t>
            </a:r>
            <a:r>
              <a:rPr lang="en-US" sz="1400" dirty="0">
                <a:latin typeface="Arial" panose="020B0604020202020204" pitchFamily="34" charset="0"/>
              </a:rPr>
              <a:t>was very different to his own later work. His art was used to promote equality.</a:t>
            </a:r>
            <a:endParaRPr lang="en-GB" sz="1400" dirty="0">
              <a:latin typeface="Arial" panose="020B0604020202020204" pitchFamily="34" charset="0"/>
            </a:endParaRPr>
          </a:p>
        </p:txBody>
      </p:sp>
      <p:cxnSp>
        <p:nvCxnSpPr>
          <p:cNvPr id="7" name="Straight Connector 6">
            <a:extLst>
              <a:ext uri="{FF2B5EF4-FFF2-40B4-BE49-F238E27FC236}">
                <a16:creationId xmlns:a16="http://schemas.microsoft.com/office/drawing/2014/main" id="{32FB43B6-4F99-443D-9817-1FEFF1A3DF92}"/>
              </a:ext>
            </a:extLst>
          </p:cNvPr>
          <p:cNvCxnSpPr/>
          <p:nvPr/>
        </p:nvCxnSpPr>
        <p:spPr>
          <a:xfrm>
            <a:off x="6094314" y="552466"/>
            <a:ext cx="0" cy="628132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8F76C26-79C6-4C90-A564-3A82F8EBFD0F}"/>
              </a:ext>
            </a:extLst>
          </p:cNvPr>
          <p:cNvPicPr>
            <a:picLocks noChangeAspect="1"/>
          </p:cNvPicPr>
          <p:nvPr/>
        </p:nvPicPr>
        <p:blipFill>
          <a:blip r:embed="rId7"/>
          <a:stretch>
            <a:fillRect/>
          </a:stretch>
        </p:blipFill>
        <p:spPr>
          <a:xfrm>
            <a:off x="3489892" y="2781789"/>
            <a:ext cx="2493768" cy="1887865"/>
          </a:xfrm>
          <a:prstGeom prst="rect">
            <a:avLst/>
          </a:prstGeom>
        </p:spPr>
      </p:pic>
      <p:pic>
        <p:nvPicPr>
          <p:cNvPr id="22" name="Picture 3" descr="Evelyn Dunbar: the genius in the attic | Art and design | The Guardian">
            <a:extLst>
              <a:ext uri="{FF2B5EF4-FFF2-40B4-BE49-F238E27FC236}">
                <a16:creationId xmlns:a16="http://schemas.microsoft.com/office/drawing/2014/main" id="{62EEA49A-4839-43CA-98ED-FB2AB5DC33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072"/>
          <a:stretch>
            <a:fillRect/>
          </a:stretch>
        </p:blipFill>
        <p:spPr bwMode="auto">
          <a:xfrm flipH="1">
            <a:off x="6325159" y="645589"/>
            <a:ext cx="141287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TextBox 22">
            <a:extLst>
              <a:ext uri="{FF2B5EF4-FFF2-40B4-BE49-F238E27FC236}">
                <a16:creationId xmlns:a16="http://schemas.microsoft.com/office/drawing/2014/main" id="{CAD3FF6E-6FAB-4666-9D6C-C112E2A30461}"/>
              </a:ext>
            </a:extLst>
          </p:cNvPr>
          <p:cNvSpPr txBox="1"/>
          <p:nvPr/>
        </p:nvSpPr>
        <p:spPr>
          <a:xfrm>
            <a:off x="7738034" y="613569"/>
            <a:ext cx="3284855" cy="1384995"/>
          </a:xfrm>
          <a:prstGeom prst="rect">
            <a:avLst/>
          </a:prstGeom>
          <a:noFill/>
        </p:spPr>
        <p:txBody>
          <a:bodyPr wrap="square" rtlCol="0">
            <a:spAutoFit/>
          </a:bodyPr>
          <a:lstStyle/>
          <a:p>
            <a:r>
              <a:rPr lang="en-US" sz="1400" b="1" dirty="0">
                <a:latin typeface="Arial" panose="020B0604020202020204" pitchFamily="34" charset="0"/>
              </a:rPr>
              <a:t>Artist</a:t>
            </a:r>
            <a:r>
              <a:rPr lang="en-US" sz="1400" dirty="0">
                <a:latin typeface="Arial" panose="020B0604020202020204" pitchFamily="34" charset="0"/>
              </a:rPr>
              <a:t>: Evelyn Dunbar (1906-1960)</a:t>
            </a:r>
          </a:p>
          <a:p>
            <a:endParaRPr lang="en-US" sz="1400" b="1" dirty="0">
              <a:latin typeface="Arial" panose="020B0604020202020204" pitchFamily="34" charset="0"/>
            </a:endParaRPr>
          </a:p>
          <a:p>
            <a:r>
              <a:rPr lang="en-US" sz="1400" b="1" dirty="0">
                <a:latin typeface="Arial" panose="020B0604020202020204" pitchFamily="34" charset="0"/>
              </a:rPr>
              <a:t>Techniques used</a:t>
            </a:r>
            <a:r>
              <a:rPr lang="en-US" sz="1400" dirty="0">
                <a:latin typeface="Arial" panose="020B0604020202020204" pitchFamily="34" charset="0"/>
              </a:rPr>
              <a:t>: </a:t>
            </a:r>
          </a:p>
          <a:p>
            <a:pPr marL="285750" indent="-285750">
              <a:buFont typeface="Arial" panose="020B0604020202020204" pitchFamily="34" charset="0"/>
              <a:buChar char="•"/>
            </a:pPr>
            <a:r>
              <a:rPr lang="en-US" sz="1400" dirty="0">
                <a:latin typeface="Arial" panose="020B0604020202020204" pitchFamily="34" charset="0"/>
              </a:rPr>
              <a:t>Oil on canvas</a:t>
            </a:r>
          </a:p>
          <a:p>
            <a:pPr marL="285750" indent="-285750">
              <a:buFont typeface="Arial" panose="020B0604020202020204" pitchFamily="34" charset="0"/>
              <a:buChar char="•"/>
            </a:pPr>
            <a:r>
              <a:rPr lang="en-US" sz="1400" b="1" dirty="0">
                <a:latin typeface="Arial" panose="020B0604020202020204" pitchFamily="34" charset="0"/>
              </a:rPr>
              <a:t>Depth</a:t>
            </a:r>
            <a:r>
              <a:rPr lang="en-US" sz="1400" dirty="0">
                <a:latin typeface="Arial" panose="020B0604020202020204" pitchFamily="34" charset="0"/>
              </a:rPr>
              <a:t>, using </a:t>
            </a:r>
            <a:r>
              <a:rPr lang="en-US" sz="1400" b="1" dirty="0">
                <a:latin typeface="Arial" panose="020B0604020202020204" pitchFamily="34" charset="0"/>
              </a:rPr>
              <a:t>perspective</a:t>
            </a:r>
            <a:r>
              <a:rPr lang="en-US" sz="1400" dirty="0">
                <a:latin typeface="Arial" panose="020B0604020202020204" pitchFamily="34" charset="0"/>
              </a:rPr>
              <a:t> and </a:t>
            </a:r>
            <a:r>
              <a:rPr lang="en-US" sz="1400" b="1" dirty="0">
                <a:latin typeface="Arial" panose="020B0604020202020204" pitchFamily="34" charset="0"/>
              </a:rPr>
              <a:t>vanishing points</a:t>
            </a:r>
            <a:endParaRPr lang="en-GB" sz="1400" b="1" dirty="0">
              <a:latin typeface="Arial" panose="020B0604020202020204" pitchFamily="34" charset="0"/>
            </a:endParaRPr>
          </a:p>
        </p:txBody>
      </p:sp>
      <p:sp>
        <p:nvSpPr>
          <p:cNvPr id="24" name="TextBox 23">
            <a:extLst>
              <a:ext uri="{FF2B5EF4-FFF2-40B4-BE49-F238E27FC236}">
                <a16:creationId xmlns:a16="http://schemas.microsoft.com/office/drawing/2014/main" id="{271F785C-CEAD-43FD-83B1-53A9A6C1F23E}"/>
              </a:ext>
            </a:extLst>
          </p:cNvPr>
          <p:cNvSpPr txBox="1"/>
          <p:nvPr/>
        </p:nvSpPr>
        <p:spPr>
          <a:xfrm>
            <a:off x="6256693" y="2130795"/>
            <a:ext cx="5770010" cy="738664"/>
          </a:xfrm>
          <a:prstGeom prst="rect">
            <a:avLst/>
          </a:prstGeom>
          <a:noFill/>
        </p:spPr>
        <p:txBody>
          <a:bodyPr wrap="square" rtlCol="0">
            <a:spAutoFit/>
          </a:bodyPr>
          <a:lstStyle/>
          <a:p>
            <a:r>
              <a:rPr lang="en-US" sz="1400" dirty="0">
                <a:latin typeface="Arial" panose="020B0604020202020204" pitchFamily="34" charset="0"/>
              </a:rPr>
              <a:t>Evelyn Dunbar was the only female artist to be employed throughout the war by the British government. Her paintings recorded the efforts of the </a:t>
            </a:r>
            <a:r>
              <a:rPr lang="en-US" sz="1400" b="1" dirty="0">
                <a:latin typeface="Arial" panose="020B0604020202020204" pitchFamily="34" charset="0"/>
              </a:rPr>
              <a:t>home front</a:t>
            </a:r>
            <a:r>
              <a:rPr lang="en-US" sz="1400" dirty="0">
                <a:latin typeface="Arial" panose="020B0604020202020204" pitchFamily="34" charset="0"/>
              </a:rPr>
              <a:t>. </a:t>
            </a:r>
            <a:endParaRPr lang="en-GB" sz="1400" dirty="0">
              <a:latin typeface="Arial" panose="020B0604020202020204" pitchFamily="34" charset="0"/>
            </a:endParaRPr>
          </a:p>
        </p:txBody>
      </p:sp>
      <p:pic>
        <p:nvPicPr>
          <p:cNvPr id="25" name="Content Placeholder 3" descr="What Is Perspective In Art? ( For Beginners) - Trembeling Art">
            <a:extLst>
              <a:ext uri="{FF2B5EF4-FFF2-40B4-BE49-F238E27FC236}">
                <a16:creationId xmlns:a16="http://schemas.microsoft.com/office/drawing/2014/main" id="{4ED0DAEC-FC4D-44BF-93AA-62CC0739E63D}"/>
              </a:ext>
            </a:extLst>
          </p:cNvPr>
          <p:cNvPicPr>
            <a:picLocks noGrp="1"/>
          </p:cNvPicPr>
          <p:nvPr>
            <p:ph idx="1"/>
          </p:nvPr>
        </p:nvPicPr>
        <p:blipFill rotWithShape="1">
          <a:blip r:embed="rId9" cstate="print">
            <a:extLst>
              <a:ext uri="{28A0092B-C50C-407E-A947-70E740481C1C}">
                <a14:useLocalDpi xmlns:a14="http://schemas.microsoft.com/office/drawing/2010/main" val="0"/>
              </a:ext>
            </a:extLst>
          </a:blip>
          <a:srcRect l="4375" t="13750" r="2812" b="14688"/>
          <a:stretch/>
        </p:blipFill>
        <p:spPr bwMode="auto">
          <a:xfrm>
            <a:off x="9160076" y="4861706"/>
            <a:ext cx="3031924" cy="1990049"/>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A8D61349-9650-4775-ABB0-A1C17608372B}"/>
              </a:ext>
            </a:extLst>
          </p:cNvPr>
          <p:cNvPicPr/>
          <p:nvPr/>
        </p:nvPicPr>
        <p:blipFill>
          <a:blip r:embed="rId10">
            <a:extLst>
              <a:ext uri="{28A0092B-C50C-407E-A947-70E740481C1C}">
                <a14:useLocalDpi xmlns:a14="http://schemas.microsoft.com/office/drawing/2010/main" val="0"/>
              </a:ext>
            </a:extLst>
          </a:blip>
          <a:stretch>
            <a:fillRect/>
          </a:stretch>
        </p:blipFill>
        <p:spPr>
          <a:xfrm>
            <a:off x="6300704" y="4517990"/>
            <a:ext cx="3031923" cy="2315798"/>
          </a:xfrm>
          <a:prstGeom prst="rect">
            <a:avLst/>
          </a:prstGeom>
        </p:spPr>
      </p:pic>
      <p:pic>
        <p:nvPicPr>
          <p:cNvPr id="8" name="Picture 7">
            <a:extLst>
              <a:ext uri="{FF2B5EF4-FFF2-40B4-BE49-F238E27FC236}">
                <a16:creationId xmlns:a16="http://schemas.microsoft.com/office/drawing/2014/main" id="{B0133011-3F3E-437C-BA41-F1475C3283BE}"/>
              </a:ext>
            </a:extLst>
          </p:cNvPr>
          <p:cNvPicPr>
            <a:picLocks noChangeAspect="1"/>
          </p:cNvPicPr>
          <p:nvPr/>
        </p:nvPicPr>
        <p:blipFill>
          <a:blip r:embed="rId11"/>
          <a:stretch>
            <a:fillRect/>
          </a:stretch>
        </p:blipFill>
        <p:spPr>
          <a:xfrm>
            <a:off x="6300704" y="2901262"/>
            <a:ext cx="5891296" cy="1469683"/>
          </a:xfrm>
          <a:prstGeom prst="rect">
            <a:avLst/>
          </a:prstGeom>
        </p:spPr>
      </p:pic>
    </p:spTree>
    <p:extLst>
      <p:ext uri="{BB962C8B-B14F-4D97-AF65-F5344CB8AC3E}">
        <p14:creationId xmlns:p14="http://schemas.microsoft.com/office/powerpoint/2010/main" val="1520209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925" y="238125"/>
            <a:ext cx="11315700" cy="369332"/>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Year 6 – Autumn 2 – Celebrating Difference – Knowledge I need to understand and remember</a:t>
            </a:r>
          </a:p>
        </p:txBody>
      </p:sp>
      <p:pic>
        <p:nvPicPr>
          <p:cNvPr id="21" name="Picture 20">
            <a:extLst>
              <a:ext uri="{FF2B5EF4-FFF2-40B4-BE49-F238E27FC236}">
                <a16:creationId xmlns:a16="http://schemas.microsoft.com/office/drawing/2014/main" id="{0F3623CA-E931-E34B-B194-203BF74A49D9}"/>
              </a:ext>
            </a:extLst>
          </p:cNvPr>
          <p:cNvPicPr/>
          <p:nvPr/>
        </p:nvPicPr>
        <p:blipFill>
          <a:blip r:embed="rId2"/>
          <a:srcRect/>
          <a:stretch/>
        </p:blipFill>
        <p:spPr>
          <a:xfrm>
            <a:off x="11318008" y="85311"/>
            <a:ext cx="784860" cy="852133"/>
          </a:xfrm>
          <a:prstGeom prst="rect">
            <a:avLst/>
          </a:prstGeom>
        </p:spPr>
      </p:pic>
      <p:sp>
        <p:nvSpPr>
          <p:cNvPr id="9" name="Rectangle 8">
            <a:extLst>
              <a:ext uri="{FF2B5EF4-FFF2-40B4-BE49-F238E27FC236}">
                <a16:creationId xmlns:a16="http://schemas.microsoft.com/office/drawing/2014/main" id="{88B44CB3-A825-B540-B23E-09F3757F9E5D}"/>
              </a:ext>
            </a:extLst>
          </p:cNvPr>
          <p:cNvSpPr/>
          <p:nvPr/>
        </p:nvSpPr>
        <p:spPr>
          <a:xfrm>
            <a:off x="5021988" y="2307208"/>
            <a:ext cx="3133471" cy="1200329"/>
          </a:xfrm>
          <a:prstGeom prst="rect">
            <a:avLst/>
          </a:prstGeom>
          <a:solidFill>
            <a:schemeClr val="accent6">
              <a:lumMod val="20000"/>
              <a:lumOff val="80000"/>
            </a:schemeClr>
          </a:solidFill>
          <a:ln>
            <a:solidFill>
              <a:schemeClr val="tx1"/>
            </a:solidFill>
          </a:ln>
        </p:spPr>
        <p:txBody>
          <a:bodyPr wrap="square">
            <a:spAutoFit/>
          </a:bodyPr>
          <a:lstStyle/>
          <a:p>
            <a:pPr lvl="0"/>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Paralympic Games are a series of </a:t>
            </a:r>
            <a:r>
              <a:rPr lang="en-GB" sz="1200" dirty="0">
                <a:solidFill>
                  <a:prstClr val="black"/>
                </a:solidFill>
                <a:latin typeface="Arial" panose="020B0604020202020204" pitchFamily="34" charset="0"/>
              </a:rPr>
              <a:t>multi-sport events involving athletes with a range of physical disabilities.</a:t>
            </a:r>
          </a:p>
          <a:p>
            <a:pPr lvl="0"/>
            <a:endParaRPr lang="en-GB" sz="1200" dirty="0">
              <a:solidFill>
                <a:prstClr val="black"/>
              </a:solidFill>
              <a:latin typeface="Arial" panose="020B0604020202020204" pitchFamily="34" charset="0"/>
            </a:endParaRPr>
          </a:p>
          <a:p>
            <a:pPr lvl="0"/>
            <a:r>
              <a:rPr lang="en-GB" sz="1200" dirty="0">
                <a:solidFill>
                  <a:prstClr val="black"/>
                </a:solidFill>
                <a:latin typeface="Arial" panose="020B0604020202020204" pitchFamily="34" charset="0"/>
              </a:rPr>
              <a:t>They take place every 4 years straight after the Olympic Games.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0" name="Table 9">
            <a:extLst>
              <a:ext uri="{FF2B5EF4-FFF2-40B4-BE49-F238E27FC236}">
                <a16:creationId xmlns:a16="http://schemas.microsoft.com/office/drawing/2014/main" id="{5BEF1EE7-A669-8744-863E-C6E3159BFB3D}"/>
              </a:ext>
            </a:extLst>
          </p:cNvPr>
          <p:cNvGraphicFramePr>
            <a:graphicFrameLocks noGrp="1"/>
          </p:cNvGraphicFramePr>
          <p:nvPr/>
        </p:nvGraphicFramePr>
        <p:xfrm>
          <a:off x="161924" y="760271"/>
          <a:ext cx="4739589" cy="5957880"/>
        </p:xfrm>
        <a:graphic>
          <a:graphicData uri="http://schemas.openxmlformats.org/drawingml/2006/table">
            <a:tbl>
              <a:tblPr>
                <a:tableStyleId>{5C22544A-7EE6-4342-B048-85BDC9FD1C3A}</a:tableStyleId>
              </a:tblPr>
              <a:tblGrid>
                <a:gridCol w="1217602">
                  <a:extLst>
                    <a:ext uri="{9D8B030D-6E8A-4147-A177-3AD203B41FA5}">
                      <a16:colId xmlns:a16="http://schemas.microsoft.com/office/drawing/2014/main" val="2508828324"/>
                    </a:ext>
                  </a:extLst>
                </a:gridCol>
                <a:gridCol w="3521987">
                  <a:extLst>
                    <a:ext uri="{9D8B030D-6E8A-4147-A177-3AD203B41FA5}">
                      <a16:colId xmlns:a16="http://schemas.microsoft.com/office/drawing/2014/main" val="895673886"/>
                    </a:ext>
                  </a:extLst>
                </a:gridCol>
              </a:tblGrid>
              <a:tr h="163589">
                <a:tc gridSpan="2">
                  <a:txBody>
                    <a:bodyPr/>
                    <a:lstStyle/>
                    <a:p>
                      <a:pPr algn="ctr"/>
                      <a:r>
                        <a:rPr lang="en-GB" sz="1200" b="1" i="0" dirty="0">
                          <a:solidFill>
                            <a:srgbClr val="7030A0"/>
                          </a:solidFill>
                          <a:effectLst/>
                          <a:latin typeface="Arial" panose="020B0604020202020204" pitchFamily="34" charset="0"/>
                        </a:rPr>
                        <a:t>Key vocabulary</a:t>
                      </a:r>
                      <a:endParaRPr lang="en-GB" sz="1200" b="1" i="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endParaRPr>
                    </a:p>
                  </a:txBody>
                  <a:tcPr marL="54530" marR="54530" marT="27265" marB="272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hMerge="1">
                  <a:txBody>
                    <a:bodyPr/>
                    <a:lstStyle/>
                    <a:p>
                      <a:pPr algn="ctr"/>
                      <a:endParaRPr lang="en-GB" sz="1050" b="1" i="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endParaRPr>
                    </a:p>
                  </a:txBody>
                  <a:tcPr marL="54530" marR="54530" marT="27265" marB="272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948769842"/>
                  </a:ext>
                </a:extLst>
              </a:tr>
              <a:tr h="112574">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Normal</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MT"/>
                        </a:rPr>
                        <a:t>Something that is as people would expect it to be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624359857"/>
                  </a:ext>
                </a:extLst>
              </a:tr>
              <a:tr h="272648">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Disability</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MT"/>
                        </a:rPr>
                        <a:t>In the UK, you are considered disabled under the Equality Act 2010 if you cannot do or have difficulty doing something physically or mentally, which has a large and long negative impact on your day-to-day life.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4237790070"/>
                  </a:ext>
                </a:extLst>
              </a:tr>
              <a:tr h="0">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Visual impairment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MT"/>
                        </a:rPr>
                        <a:t>Loss of vision – some people with this disability may have lost all their sight whilst others may have lost part of their sight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597772309"/>
                  </a:ext>
                </a:extLst>
              </a:tr>
              <a:tr h="0">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Diversity</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200" dirty="0">
                          <a:latin typeface="ArialMT"/>
                        </a:rPr>
                        <a:t>Difference(s) between two or more things – people are diverse in many ways, including race, gender, sexuality</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83159447"/>
                  </a:ext>
                </a:extLst>
              </a:tr>
              <a:tr h="0">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Transgender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MT"/>
                        </a:rPr>
                        <a:t>A person whose gender is different to the gender they were assigned at birth</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3338334088"/>
                  </a:ext>
                </a:extLst>
              </a:tr>
              <a:tr h="163589">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Bullying</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200" dirty="0">
                          <a:latin typeface="ArialMT"/>
                        </a:rPr>
                        <a:t>Harming someone mentally or physically several times on purpose</a:t>
                      </a:r>
                      <a:endParaRPr lang="en-GB" sz="1200" b="0" i="0" dirty="0">
                        <a:effectLst/>
                        <a:latin typeface="Arial" panose="020B0604020202020204" pitchFamily="34" charset="0"/>
                        <a:ea typeface="Calibri" panose="020F0502020204030204" pitchFamily="34" charset="0"/>
                        <a:cs typeface="Times New Roman" panose="02020603050405020304" pitchFamily="18"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4063998390"/>
                  </a:ext>
                </a:extLst>
              </a:tr>
              <a:tr h="0">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Harassment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MT"/>
                        </a:rPr>
                        <a:t>Unwanted behaviour that is offensive, intimidating, or embarrassing</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057225949"/>
                  </a:ext>
                </a:extLst>
              </a:tr>
              <a:tr h="0">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Power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200" dirty="0">
                          <a:latin typeface="ArialMT"/>
                        </a:rPr>
                        <a:t>The ability to affect others – it can be both negative and positive, depending on how it is used</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367626997"/>
                  </a:ext>
                </a:extLst>
              </a:tr>
              <a:tr h="0">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Imbalance of Power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200" dirty="0">
                          <a:latin typeface="ArialMT"/>
                        </a:rPr>
                        <a:t>When a person or a group has more power than another. If this power is used in the wrong ways, it can lead to bullying.</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3523404783"/>
                  </a:ext>
                </a:extLst>
              </a:tr>
              <a:tr h="0">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Conflict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200" dirty="0">
                          <a:latin typeface="ArialMT"/>
                        </a:rPr>
                        <a:t>A serious disagreement or argument</a:t>
                      </a:r>
                      <a:endParaRPr lang="en-GB" sz="1200" b="0" i="0" dirty="0">
                        <a:effectLst/>
                        <a:latin typeface="Arial" panose="020B0604020202020204" pitchFamily="34" charset="0"/>
                        <a:ea typeface="Calibri" panose="020F0502020204030204" pitchFamily="34" charset="0"/>
                        <a:cs typeface="Times New Roman" panose="02020603050405020304" pitchFamily="18" charset="0"/>
                      </a:endParaRP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4080188821"/>
                  </a:ext>
                </a:extLst>
              </a:tr>
              <a:tr h="0">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Discrimination</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tc>
                  <a:txBody>
                    <a:bodyPr/>
                    <a:lstStyle/>
                    <a:p>
                      <a:r>
                        <a:rPr lang="en-GB" sz="1200" b="0" i="0" dirty="0">
                          <a:effectLst/>
                          <a:latin typeface="Arial" panose="020B0604020202020204" pitchFamily="34" charset="0"/>
                          <a:ea typeface="Calibri" panose="020F0502020204030204" pitchFamily="34" charset="0"/>
                          <a:cs typeface="Times New Roman" panose="02020603050405020304" pitchFamily="18" charset="0"/>
                        </a:rPr>
                        <a:t>Treating people unfairly because of their differences. This term is particularly used when someone has been treated badly because of their race, age, gender, disability or sexuality.</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DA"/>
                    </a:solidFill>
                  </a:tcPr>
                </a:tc>
                <a:extLst>
                  <a:ext uri="{0D108BD9-81ED-4DB2-BD59-A6C34878D82A}">
                    <a16:rowId xmlns:a16="http://schemas.microsoft.com/office/drawing/2014/main" val="2421507289"/>
                  </a:ext>
                </a:extLst>
              </a:tr>
            </a:tbl>
          </a:graphicData>
        </a:graphic>
      </p:graphicFrame>
      <p:sp>
        <p:nvSpPr>
          <p:cNvPr id="13" name="Rectangle 12">
            <a:extLst>
              <a:ext uri="{FF2B5EF4-FFF2-40B4-BE49-F238E27FC236}">
                <a16:creationId xmlns:a16="http://schemas.microsoft.com/office/drawing/2014/main" id="{8D20DA90-E0B8-FB41-AE46-4F19422D629C}"/>
              </a:ext>
            </a:extLst>
          </p:cNvPr>
          <p:cNvSpPr/>
          <p:nvPr/>
        </p:nvSpPr>
        <p:spPr>
          <a:xfrm>
            <a:off x="9020408" y="3451021"/>
            <a:ext cx="3009668" cy="1384995"/>
          </a:xfrm>
          <a:prstGeom prst="rect">
            <a:avLst/>
          </a:prstGeom>
          <a:solidFill>
            <a:schemeClr val="accent6">
              <a:lumMod val="20000"/>
              <a:lumOff val="80000"/>
            </a:schemeClr>
          </a:solidFill>
          <a:ln>
            <a:solidFill>
              <a:schemeClr val="tx1"/>
            </a:solidFill>
          </a:ln>
        </p:spPr>
        <p:txBody>
          <a:bodyPr wrap="square">
            <a:spAutoFit/>
          </a:bodyPr>
          <a:lstStyle/>
          <a:p>
            <a:pPr lvl="0"/>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Equality Act 2010 </a:t>
            </a:r>
            <a:r>
              <a:rPr lang="en-GB" sz="1200" dirty="0">
                <a:solidFill>
                  <a:prstClr val="black"/>
                </a:solidFill>
                <a:latin typeface="Arial" panose="020B0604020202020204" pitchFamily="34" charset="0"/>
                <a:cs typeface="Arial" panose="020B0604020202020204" pitchFamily="34" charset="0"/>
              </a:rPr>
              <a:t>legally protects people from discrimination in the workplace and in wider society. It explains what is considered discrimination so that, if someone feels they are being discriminated again, they can take legal action.</a:t>
            </a:r>
          </a:p>
        </p:txBody>
      </p:sp>
      <p:pic>
        <p:nvPicPr>
          <p:cNvPr id="2" name="Picture 2" descr="Paralympic Agitos">
            <a:extLst>
              <a:ext uri="{FF2B5EF4-FFF2-40B4-BE49-F238E27FC236}">
                <a16:creationId xmlns:a16="http://schemas.microsoft.com/office/drawing/2014/main" id="{504C1E66-1058-1A45-B7A2-E27F72479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6" y="760271"/>
            <a:ext cx="1882454" cy="13836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Law &amp;amp; Company Uniforms When It Comes To Religion - XAMAX®">
            <a:extLst>
              <a:ext uri="{FF2B5EF4-FFF2-40B4-BE49-F238E27FC236}">
                <a16:creationId xmlns:a16="http://schemas.microsoft.com/office/drawing/2014/main" id="{DE5AD7E8-E11C-A34A-8C68-600463718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776" y="1056425"/>
            <a:ext cx="2716516" cy="22756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gging, Bossing, Bothering, or Bullying? - The Bodkin Bulldog Bulletin">
            <a:extLst>
              <a:ext uri="{FF2B5EF4-FFF2-40B4-BE49-F238E27FC236}">
                <a16:creationId xmlns:a16="http://schemas.microsoft.com/office/drawing/2014/main" id="{E150C3C3-209A-5D4F-9DA0-8737C2EF2C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1988" y="3907330"/>
            <a:ext cx="3842612" cy="20333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versity, equality and inclusion - The Science Council ~ : The Science  Council ~">
            <a:extLst>
              <a:ext uri="{FF2B5EF4-FFF2-40B4-BE49-F238E27FC236}">
                <a16:creationId xmlns:a16="http://schemas.microsoft.com/office/drawing/2014/main" id="{4F288897-053F-D045-BA9B-20F81F885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2542" y="5139267"/>
            <a:ext cx="3320326" cy="157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854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ABFD47-3E44-4E74-90CA-6513603C86C1}"/>
              </a:ext>
            </a:extLst>
          </p:cNvPr>
          <p:cNvPicPr>
            <a:picLocks noChangeAspect="1"/>
          </p:cNvPicPr>
          <p:nvPr/>
        </p:nvPicPr>
        <p:blipFill>
          <a:blip r:embed="rId2"/>
          <a:stretch>
            <a:fillRect/>
          </a:stretch>
        </p:blipFill>
        <p:spPr>
          <a:xfrm>
            <a:off x="11005257" y="90595"/>
            <a:ext cx="982652" cy="1099013"/>
          </a:xfrm>
          <a:prstGeom prst="rect">
            <a:avLst/>
          </a:prstGeom>
        </p:spPr>
      </p:pic>
      <p:sp>
        <p:nvSpPr>
          <p:cNvPr id="6" name="TextBox 5">
            <a:extLst>
              <a:ext uri="{FF2B5EF4-FFF2-40B4-BE49-F238E27FC236}">
                <a16:creationId xmlns:a16="http://schemas.microsoft.com/office/drawing/2014/main" id="{826002A4-3D9B-42FE-85CF-D6FB4EB9313E}"/>
              </a:ext>
            </a:extLst>
          </p:cNvPr>
          <p:cNvSpPr txBox="1"/>
          <p:nvPr/>
        </p:nvSpPr>
        <p:spPr>
          <a:xfrm>
            <a:off x="292963" y="319596"/>
            <a:ext cx="10449018"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Year 6  –  Autumn 2  –  The Weekend  –  Spanish  –  Knowledge I need to understand and remember  </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33DC215D-4132-4BF5-B47D-66EC381139DE}"/>
              </a:ext>
            </a:extLst>
          </p:cNvPr>
          <p:cNvCxnSpPr>
            <a:cxnSpLocks/>
          </p:cNvCxnSpPr>
          <p:nvPr/>
        </p:nvCxnSpPr>
        <p:spPr>
          <a:xfrm>
            <a:off x="6187446" y="1189608"/>
            <a:ext cx="0" cy="3522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2051A1-78EE-4B81-9E8A-595E4E5803F3}"/>
              </a:ext>
            </a:extLst>
          </p:cNvPr>
          <p:cNvSpPr/>
          <p:nvPr/>
        </p:nvSpPr>
        <p:spPr>
          <a:xfrm>
            <a:off x="809940" y="6791417"/>
            <a:ext cx="729693" cy="66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CD38F93-9EBE-4D82-9363-F293A1C6CDA8}"/>
              </a:ext>
            </a:extLst>
          </p:cNvPr>
          <p:cNvCxnSpPr/>
          <p:nvPr/>
        </p:nvCxnSpPr>
        <p:spPr>
          <a:xfrm>
            <a:off x="6187446" y="4712269"/>
            <a:ext cx="56287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941E722-98F4-4F30-ABD8-DABD63D95FE3}"/>
              </a:ext>
            </a:extLst>
          </p:cNvPr>
          <p:cNvPicPr>
            <a:picLocks noChangeAspect="1"/>
          </p:cNvPicPr>
          <p:nvPr/>
        </p:nvPicPr>
        <p:blipFill>
          <a:blip r:embed="rId3"/>
          <a:stretch>
            <a:fillRect/>
          </a:stretch>
        </p:blipFill>
        <p:spPr>
          <a:xfrm>
            <a:off x="469320" y="6247229"/>
            <a:ext cx="1070314" cy="218522"/>
          </a:xfrm>
          <a:prstGeom prst="rect">
            <a:avLst/>
          </a:prstGeom>
        </p:spPr>
      </p:pic>
      <p:sp>
        <p:nvSpPr>
          <p:cNvPr id="26" name="Rectangle 25">
            <a:extLst>
              <a:ext uri="{FF2B5EF4-FFF2-40B4-BE49-F238E27FC236}">
                <a16:creationId xmlns:a16="http://schemas.microsoft.com/office/drawing/2014/main" id="{BE110FE1-3232-4BA6-B5E3-7F20681BA705}"/>
              </a:ext>
            </a:extLst>
          </p:cNvPr>
          <p:cNvSpPr/>
          <p:nvPr/>
        </p:nvSpPr>
        <p:spPr>
          <a:xfrm>
            <a:off x="9259410" y="1108531"/>
            <a:ext cx="1611804" cy="16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8AD09129-D3F1-46AF-8298-8C3CD499B81E}"/>
              </a:ext>
            </a:extLst>
          </p:cNvPr>
          <p:cNvSpPr/>
          <p:nvPr/>
        </p:nvSpPr>
        <p:spPr>
          <a:xfrm>
            <a:off x="10542494" y="1189608"/>
            <a:ext cx="328720" cy="1609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FF3C507-F231-48A5-AF56-CFDE3C6F747F}"/>
              </a:ext>
            </a:extLst>
          </p:cNvPr>
          <p:cNvSpPr/>
          <p:nvPr/>
        </p:nvSpPr>
        <p:spPr>
          <a:xfrm>
            <a:off x="7030292" y="5096404"/>
            <a:ext cx="4043092" cy="124414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6A3D061-51A2-4982-A3CA-262B085EE384}"/>
              </a:ext>
            </a:extLst>
          </p:cNvPr>
          <p:cNvSpPr txBox="1"/>
          <p:nvPr/>
        </p:nvSpPr>
        <p:spPr>
          <a:xfrm>
            <a:off x="7030292" y="5096404"/>
            <a:ext cx="39810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INTERCULTURAL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Festivals and special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Origin and evolution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Christmas in Spanish-speaking countries</a:t>
            </a:r>
          </a:p>
        </p:txBody>
      </p:sp>
      <p:pic>
        <p:nvPicPr>
          <p:cNvPr id="14" name="Picture 13">
            <a:extLst>
              <a:ext uri="{FF2B5EF4-FFF2-40B4-BE49-F238E27FC236}">
                <a16:creationId xmlns:a16="http://schemas.microsoft.com/office/drawing/2014/main" id="{FC7871C0-B155-40A6-A738-841FC6687255}"/>
              </a:ext>
            </a:extLst>
          </p:cNvPr>
          <p:cNvPicPr>
            <a:picLocks noChangeAspect="1"/>
          </p:cNvPicPr>
          <p:nvPr/>
        </p:nvPicPr>
        <p:blipFill>
          <a:blip r:embed="rId4"/>
          <a:stretch>
            <a:fillRect/>
          </a:stretch>
        </p:blipFill>
        <p:spPr>
          <a:xfrm>
            <a:off x="10163007" y="5104660"/>
            <a:ext cx="842250" cy="932091"/>
          </a:xfrm>
          <a:prstGeom prst="rect">
            <a:avLst/>
          </a:prstGeom>
        </p:spPr>
      </p:pic>
      <p:pic>
        <p:nvPicPr>
          <p:cNvPr id="20" name="Picture 19">
            <a:extLst>
              <a:ext uri="{FF2B5EF4-FFF2-40B4-BE49-F238E27FC236}">
                <a16:creationId xmlns:a16="http://schemas.microsoft.com/office/drawing/2014/main" id="{A0A595A7-950D-4B68-8B2A-3AE7C8611C49}"/>
              </a:ext>
            </a:extLst>
          </p:cNvPr>
          <p:cNvPicPr>
            <a:picLocks noChangeAspect="1"/>
          </p:cNvPicPr>
          <p:nvPr/>
        </p:nvPicPr>
        <p:blipFill>
          <a:blip r:embed="rId5"/>
          <a:stretch>
            <a:fillRect/>
          </a:stretch>
        </p:blipFill>
        <p:spPr>
          <a:xfrm>
            <a:off x="6254835" y="1189608"/>
            <a:ext cx="2882296" cy="3327528"/>
          </a:xfrm>
          <a:prstGeom prst="rect">
            <a:avLst/>
          </a:prstGeom>
        </p:spPr>
      </p:pic>
      <p:pic>
        <p:nvPicPr>
          <p:cNvPr id="23" name="Picture 22">
            <a:extLst>
              <a:ext uri="{FF2B5EF4-FFF2-40B4-BE49-F238E27FC236}">
                <a16:creationId xmlns:a16="http://schemas.microsoft.com/office/drawing/2014/main" id="{63390ADD-CDC0-49D8-BCC8-52BD286751D3}"/>
              </a:ext>
            </a:extLst>
          </p:cNvPr>
          <p:cNvPicPr>
            <a:picLocks noChangeAspect="1"/>
          </p:cNvPicPr>
          <p:nvPr/>
        </p:nvPicPr>
        <p:blipFill>
          <a:blip r:embed="rId6"/>
          <a:stretch>
            <a:fillRect/>
          </a:stretch>
        </p:blipFill>
        <p:spPr>
          <a:xfrm>
            <a:off x="9069763" y="1269507"/>
            <a:ext cx="2754117" cy="3232423"/>
          </a:xfrm>
          <a:prstGeom prst="rect">
            <a:avLst/>
          </a:prstGeom>
        </p:spPr>
      </p:pic>
      <p:pic>
        <p:nvPicPr>
          <p:cNvPr id="27" name="Picture 26">
            <a:extLst>
              <a:ext uri="{FF2B5EF4-FFF2-40B4-BE49-F238E27FC236}">
                <a16:creationId xmlns:a16="http://schemas.microsoft.com/office/drawing/2014/main" id="{46C9335D-274B-4AB6-8491-DDDB0425C7E4}"/>
              </a:ext>
            </a:extLst>
          </p:cNvPr>
          <p:cNvPicPr>
            <a:picLocks noChangeAspect="1"/>
          </p:cNvPicPr>
          <p:nvPr/>
        </p:nvPicPr>
        <p:blipFill>
          <a:blip r:embed="rId7"/>
          <a:stretch>
            <a:fillRect/>
          </a:stretch>
        </p:blipFill>
        <p:spPr>
          <a:xfrm>
            <a:off x="469321" y="1142413"/>
            <a:ext cx="5373696" cy="3116744"/>
          </a:xfrm>
          <a:prstGeom prst="rect">
            <a:avLst/>
          </a:prstGeom>
        </p:spPr>
      </p:pic>
      <p:pic>
        <p:nvPicPr>
          <p:cNvPr id="28" name="Picture 27">
            <a:extLst>
              <a:ext uri="{FF2B5EF4-FFF2-40B4-BE49-F238E27FC236}">
                <a16:creationId xmlns:a16="http://schemas.microsoft.com/office/drawing/2014/main" id="{5D5FF183-5F61-4DBC-A671-7C1004EFF45E}"/>
              </a:ext>
            </a:extLst>
          </p:cNvPr>
          <p:cNvPicPr>
            <a:picLocks noChangeAspect="1"/>
          </p:cNvPicPr>
          <p:nvPr/>
        </p:nvPicPr>
        <p:blipFill>
          <a:blip r:embed="rId8"/>
          <a:stretch>
            <a:fillRect/>
          </a:stretch>
        </p:blipFill>
        <p:spPr>
          <a:xfrm>
            <a:off x="5563074" y="941984"/>
            <a:ext cx="691762" cy="695376"/>
          </a:xfrm>
          <a:prstGeom prst="rect">
            <a:avLst/>
          </a:prstGeom>
        </p:spPr>
      </p:pic>
      <p:pic>
        <p:nvPicPr>
          <p:cNvPr id="32" name="Picture 31">
            <a:extLst>
              <a:ext uri="{FF2B5EF4-FFF2-40B4-BE49-F238E27FC236}">
                <a16:creationId xmlns:a16="http://schemas.microsoft.com/office/drawing/2014/main" id="{1A19AEEF-7ED7-4E1C-AFB7-73B0A69ACF84}"/>
              </a:ext>
            </a:extLst>
          </p:cNvPr>
          <p:cNvPicPr>
            <a:picLocks noChangeAspect="1"/>
          </p:cNvPicPr>
          <p:nvPr/>
        </p:nvPicPr>
        <p:blipFill>
          <a:blip r:embed="rId9"/>
          <a:stretch>
            <a:fillRect/>
          </a:stretch>
        </p:blipFill>
        <p:spPr>
          <a:xfrm>
            <a:off x="2952271" y="4391427"/>
            <a:ext cx="3210373" cy="1324160"/>
          </a:xfrm>
          <a:prstGeom prst="rect">
            <a:avLst/>
          </a:prstGeom>
        </p:spPr>
      </p:pic>
      <p:pic>
        <p:nvPicPr>
          <p:cNvPr id="34" name="Picture 33">
            <a:extLst>
              <a:ext uri="{FF2B5EF4-FFF2-40B4-BE49-F238E27FC236}">
                <a16:creationId xmlns:a16="http://schemas.microsoft.com/office/drawing/2014/main" id="{937AA27B-8868-4116-ABCA-EC8E751EFA8E}"/>
              </a:ext>
            </a:extLst>
          </p:cNvPr>
          <p:cNvPicPr>
            <a:picLocks noChangeAspect="1"/>
          </p:cNvPicPr>
          <p:nvPr/>
        </p:nvPicPr>
        <p:blipFill>
          <a:blip r:embed="rId10"/>
          <a:stretch>
            <a:fillRect/>
          </a:stretch>
        </p:blipFill>
        <p:spPr>
          <a:xfrm>
            <a:off x="469321" y="4501930"/>
            <a:ext cx="2362530" cy="1047896"/>
          </a:xfrm>
          <a:prstGeom prst="rect">
            <a:avLst/>
          </a:prstGeom>
        </p:spPr>
      </p:pic>
      <p:cxnSp>
        <p:nvCxnSpPr>
          <p:cNvPr id="39" name="Straight Connector 38">
            <a:extLst>
              <a:ext uri="{FF2B5EF4-FFF2-40B4-BE49-F238E27FC236}">
                <a16:creationId xmlns:a16="http://schemas.microsoft.com/office/drawing/2014/main" id="{B54E9DDC-BC8B-4C66-91D3-7C4238AA6E3C}"/>
              </a:ext>
            </a:extLst>
          </p:cNvPr>
          <p:cNvCxnSpPr>
            <a:cxnSpLocks/>
          </p:cNvCxnSpPr>
          <p:nvPr/>
        </p:nvCxnSpPr>
        <p:spPr>
          <a:xfrm>
            <a:off x="2831851" y="4791456"/>
            <a:ext cx="0" cy="5669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989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E0BCD4-352C-DD43-9CCE-F441773C739A}"/>
              </a:ext>
            </a:extLst>
          </p:cNvPr>
          <p:cNvSpPr txBox="1"/>
          <p:nvPr/>
        </p:nvSpPr>
        <p:spPr>
          <a:xfrm>
            <a:off x="161925" y="238125"/>
            <a:ext cx="11315700" cy="307777"/>
          </a:xfrm>
          <a:prstGeom prst="rect">
            <a:avLst/>
          </a:prstGeom>
          <a:solidFill>
            <a:srgbClr val="FFFF00"/>
          </a:solidFill>
        </p:spPr>
        <p:txBody>
          <a:bodyPr wrap="square" rtlCol="0">
            <a:spAutoFit/>
          </a:bodyPr>
          <a:lstStyle/>
          <a:p>
            <a:r>
              <a:rPr lang="en-GB" sz="1400" b="1" dirty="0">
                <a:latin typeface="Arial" panose="020B0604020202020204" pitchFamily="34" charset="0"/>
              </a:rPr>
              <a:t>Year 6 – Autumn 2 – How significant was it that Mary was Jesus’ mother? – Knowledge I need to understand and remember</a:t>
            </a:r>
          </a:p>
        </p:txBody>
      </p:sp>
      <p:pic>
        <p:nvPicPr>
          <p:cNvPr id="9" name="Picture 8">
            <a:extLst>
              <a:ext uri="{FF2B5EF4-FFF2-40B4-BE49-F238E27FC236}">
                <a16:creationId xmlns:a16="http://schemas.microsoft.com/office/drawing/2014/main" id="{B3195254-5300-334C-B3C1-2A7345715BD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1318008" y="79895"/>
            <a:ext cx="784860" cy="862965"/>
          </a:xfrm>
          <a:prstGeom prst="rect">
            <a:avLst/>
          </a:prstGeom>
        </p:spPr>
      </p:pic>
      <p:pic>
        <p:nvPicPr>
          <p:cNvPr id="4" name="Picture 3">
            <a:extLst>
              <a:ext uri="{FF2B5EF4-FFF2-40B4-BE49-F238E27FC236}">
                <a16:creationId xmlns:a16="http://schemas.microsoft.com/office/drawing/2014/main" id="{697C84C8-456E-714A-8747-119518F7E9ED}"/>
              </a:ext>
            </a:extLst>
          </p:cNvPr>
          <p:cNvPicPr>
            <a:picLocks noChangeAspect="1"/>
          </p:cNvPicPr>
          <p:nvPr/>
        </p:nvPicPr>
        <p:blipFill>
          <a:blip r:embed="rId3"/>
          <a:stretch>
            <a:fillRect/>
          </a:stretch>
        </p:blipFill>
        <p:spPr>
          <a:xfrm>
            <a:off x="0" y="1932527"/>
            <a:ext cx="12192000" cy="2992946"/>
          </a:xfrm>
          <a:prstGeom prst="rect">
            <a:avLst/>
          </a:prstGeom>
        </p:spPr>
      </p:pic>
    </p:spTree>
    <p:extLst>
      <p:ext uri="{BB962C8B-B14F-4D97-AF65-F5344CB8AC3E}">
        <p14:creationId xmlns:p14="http://schemas.microsoft.com/office/powerpoint/2010/main" val="2759043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E0BCD4-352C-DD43-9CCE-F441773C739A}"/>
              </a:ext>
            </a:extLst>
          </p:cNvPr>
          <p:cNvSpPr txBox="1"/>
          <p:nvPr/>
        </p:nvSpPr>
        <p:spPr>
          <a:xfrm>
            <a:off x="161925" y="238125"/>
            <a:ext cx="11315700" cy="307777"/>
          </a:xfrm>
          <a:prstGeom prst="rect">
            <a:avLst/>
          </a:prstGeom>
          <a:solidFill>
            <a:srgbClr val="FFFF00"/>
          </a:solidFill>
        </p:spPr>
        <p:txBody>
          <a:bodyPr wrap="square" rtlCol="0">
            <a:spAutoFit/>
          </a:bodyPr>
          <a:lstStyle/>
          <a:p>
            <a:r>
              <a:rPr lang="en-GB" sz="1400" b="1" dirty="0">
                <a:latin typeface="Arial" panose="020B0604020202020204" pitchFamily="34" charset="0"/>
              </a:rPr>
              <a:t>Year 6 – Autumn 2 – Dynamics – Knowledge I need to understand and remember</a:t>
            </a:r>
          </a:p>
        </p:txBody>
      </p:sp>
      <p:pic>
        <p:nvPicPr>
          <p:cNvPr id="9" name="Picture 8">
            <a:extLst>
              <a:ext uri="{FF2B5EF4-FFF2-40B4-BE49-F238E27FC236}">
                <a16:creationId xmlns:a16="http://schemas.microsoft.com/office/drawing/2014/main" id="{B3195254-5300-334C-B3C1-2A7345715BD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1318008" y="79895"/>
            <a:ext cx="784860" cy="862965"/>
          </a:xfrm>
          <a:prstGeom prst="rect">
            <a:avLst/>
          </a:prstGeom>
        </p:spPr>
      </p:pic>
      <p:pic>
        <p:nvPicPr>
          <p:cNvPr id="3" name="Picture 2">
            <a:extLst>
              <a:ext uri="{FF2B5EF4-FFF2-40B4-BE49-F238E27FC236}">
                <a16:creationId xmlns:a16="http://schemas.microsoft.com/office/drawing/2014/main" id="{4A9DE711-89AB-4AA9-9941-3C61B3B95F25}"/>
              </a:ext>
            </a:extLst>
          </p:cNvPr>
          <p:cNvPicPr>
            <a:picLocks noChangeAspect="1"/>
          </p:cNvPicPr>
          <p:nvPr/>
        </p:nvPicPr>
        <p:blipFill rotWithShape="1">
          <a:blip r:embed="rId3"/>
          <a:srcRect l="31006" t="24204" r="11236" b="8454"/>
          <a:stretch/>
        </p:blipFill>
        <p:spPr>
          <a:xfrm>
            <a:off x="161925" y="545902"/>
            <a:ext cx="9425135" cy="6181344"/>
          </a:xfrm>
          <a:prstGeom prst="rect">
            <a:avLst/>
          </a:prstGeom>
        </p:spPr>
      </p:pic>
    </p:spTree>
    <p:extLst>
      <p:ext uri="{BB962C8B-B14F-4D97-AF65-F5344CB8AC3E}">
        <p14:creationId xmlns:p14="http://schemas.microsoft.com/office/powerpoint/2010/main" val="8667518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2056</Words>
  <Application>Microsoft Office PowerPoint</Application>
  <PresentationFormat>Widescreen</PresentationFormat>
  <Paragraphs>203</Paragraphs>
  <Slides>11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ArialMT</vt:lpstr>
      <vt:lpstr>Calibri</vt:lpstr>
      <vt:lpstr>Calibri Light</vt:lpstr>
      <vt:lpstr>Symbol</vt:lpstr>
      <vt:lpstr>1_Office Theme</vt:lpstr>
      <vt:lpstr>Office Theme</vt:lpstr>
      <vt:lpstr>Knowledge Organisers Year 6 Autumn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Knowledge Organisers Year 6 Autumn 2</dc:title>
  <dc:creator>Sandy Wilson</dc:creator>
  <cp:lastModifiedBy>Alexander Wilson</cp:lastModifiedBy>
  <cp:revision>3</cp:revision>
  <dcterms:created xsi:type="dcterms:W3CDTF">2023-10-19T11:22:44Z</dcterms:created>
  <dcterms:modified xsi:type="dcterms:W3CDTF">2024-01-09T15:47:12Z</dcterms:modified>
</cp:coreProperties>
</file>