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6A4"/>
    <a:srgbClr val="263060"/>
    <a:srgbClr val="7B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80DE-8D62-4CED-8F39-B7EC6D708087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9FA79-790A-46CA-9E61-63771FD61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7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66CD-2938-43F5-ADA3-56877FA642B0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4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621A-559E-47F6-826E-B2F03DE66736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14F3-3DE3-493E-B6EE-FA91C98EA184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3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D2A-A53A-404D-AD95-03949B079EAF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4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66A6-E098-4D81-8FC0-1B9929BF58E0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70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2258-188E-4C33-9A56-7417B57995EA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8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B3B1-B1BD-4ECF-98DC-77C532EED2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F54-241E-4C2D-9716-6FF20A94D3F5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5EF1-F161-4A6F-8A74-1A3D717410A5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C738-9D10-4596-939A-821874C9A9E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DDB3-05EE-492F-B47E-DAE75F420E18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7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64A-97D6-4FEF-BB44-CABD795631E1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B275-6B55-4B20-9E02-BA0594A714F7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6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CFAC-D45B-44F8-BF32-B46E12691525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5F2C-91DD-44E5-825C-D260DCA83D4B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1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A7A4-5E17-4D96-AD6B-415DBC0320B8}" type="datetime1">
              <a:rPr lang="en-GB" smtClean="0"/>
              <a:t>10/11/2022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4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1163-B6A6-4A62-B3C0-7F54971A2994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D51C02-0796-4892-9E7C-1038012C1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wonde.com/login/StMarysFieldsP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onde@st-marysfields.leicester.sch.u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nde - BESA">
            <a:extLst>
              <a:ext uri="{FF2B5EF4-FFF2-40B4-BE49-F238E27FC236}">
                <a16:creationId xmlns:a16="http://schemas.microsoft.com/office/drawing/2014/main" id="{AC7A5864-7FBC-4DCF-9C04-21BB8601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85" y="2011744"/>
            <a:ext cx="7648354" cy="18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EC0F-734A-4A18-9819-9D3DEB7F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2409" y="0"/>
            <a:ext cx="889591" cy="531628"/>
          </a:xfrm>
        </p:spPr>
        <p:txBody>
          <a:bodyPr/>
          <a:lstStyle/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1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72B68-F583-4B37-BA2A-87258BD0D331}"/>
              </a:ext>
            </a:extLst>
          </p:cNvPr>
          <p:cNvSpPr txBox="1"/>
          <p:nvPr/>
        </p:nvSpPr>
        <p:spPr>
          <a:xfrm>
            <a:off x="0" y="6488668"/>
            <a:ext cx="11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Version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68C06-7B42-46EE-AD21-4EBD70211DDE}"/>
              </a:ext>
            </a:extLst>
          </p:cNvPr>
          <p:cNvSpPr/>
          <p:nvPr/>
        </p:nvSpPr>
        <p:spPr>
          <a:xfrm>
            <a:off x="3125118" y="3429000"/>
            <a:ext cx="6463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Parents’ Guide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0966E-4302-496F-88AE-B27D601DC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96" y="405105"/>
            <a:ext cx="2104208" cy="13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5CBC9-DFD1-49CF-AEAC-86D2ADE822FD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2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A1289-1473-4EE9-9756-65005A41FC78}"/>
              </a:ext>
            </a:extLst>
          </p:cNvPr>
          <p:cNvSpPr/>
          <p:nvPr/>
        </p:nvSpPr>
        <p:spPr>
          <a:xfrm>
            <a:off x="3458744" y="260498"/>
            <a:ext cx="527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Wonde?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0C39A-381F-4E44-8124-C50DB197CB42}"/>
              </a:ext>
            </a:extLst>
          </p:cNvPr>
          <p:cNvSpPr txBox="1"/>
          <p:nvPr/>
        </p:nvSpPr>
        <p:spPr>
          <a:xfrm>
            <a:off x="260606" y="1539095"/>
            <a:ext cx="932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Wonde is our new online platform that we use to link most of the resources the schools uses under a single account. This means children no longer have to remember multiple passwords and websites to access a majority of the school resources.</a:t>
            </a:r>
          </a:p>
          <a:p>
            <a:endParaRPr lang="en-GB" dirty="0"/>
          </a:p>
          <a:p>
            <a:r>
              <a:rPr lang="en-GB" dirty="0"/>
              <a:t>Below are some examples of school resources that can be accessed through Wonde.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973DC7-03AC-49D6-A24E-72ED7F2CD50E}"/>
              </a:ext>
            </a:extLst>
          </p:cNvPr>
          <p:cNvGrpSpPr/>
          <p:nvPr/>
        </p:nvGrpSpPr>
        <p:grpSpPr>
          <a:xfrm>
            <a:off x="1844803" y="3209925"/>
            <a:ext cx="6153150" cy="1897458"/>
            <a:chOff x="590550" y="3421448"/>
            <a:chExt cx="6153150" cy="1897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4E0532-3977-49C1-BD1E-9573723F9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02" r="3896"/>
            <a:stretch/>
          </p:blipFill>
          <p:spPr>
            <a:xfrm>
              <a:off x="590550" y="3471055"/>
              <a:ext cx="1409700" cy="18478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CF7BE6-B015-4789-9AC2-90BA76028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11"/>
            <a:stretch/>
          </p:blipFill>
          <p:spPr>
            <a:xfrm>
              <a:off x="2143125" y="3471055"/>
              <a:ext cx="1428750" cy="18478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F9CF19-476D-4817-BD2C-A9B673215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09"/>
            <a:stretch/>
          </p:blipFill>
          <p:spPr>
            <a:xfrm>
              <a:off x="3714750" y="3471055"/>
              <a:ext cx="1428750" cy="18478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B77143-E832-40D2-8AD2-1ADA98507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14" t="2225"/>
            <a:stretch/>
          </p:blipFill>
          <p:spPr>
            <a:xfrm>
              <a:off x="5286375" y="3421448"/>
              <a:ext cx="1457325" cy="189745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699AD7-45ED-4EB9-8ED6-6CC9415B838F}"/>
              </a:ext>
            </a:extLst>
          </p:cNvPr>
          <p:cNvSpPr txBox="1"/>
          <p:nvPr/>
        </p:nvSpPr>
        <p:spPr>
          <a:xfrm>
            <a:off x="308231" y="5260226"/>
            <a:ext cx="932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child has been provided with a Magic Badge and Emoji Password to log into Wonde.</a:t>
            </a:r>
          </a:p>
          <a:p>
            <a:r>
              <a:rPr lang="en-US" dirty="0"/>
              <a:t>I</a:t>
            </a:r>
            <a:r>
              <a:rPr lang="en-GB" dirty="0"/>
              <a:t>f you don’t have either please speak to your class teacher who will be able to print one off.</a:t>
            </a:r>
          </a:p>
        </p:txBody>
      </p:sp>
    </p:spTree>
    <p:extLst>
      <p:ext uri="{BB962C8B-B14F-4D97-AF65-F5344CB8AC3E}">
        <p14:creationId xmlns:p14="http://schemas.microsoft.com/office/powerpoint/2010/main" val="282693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5CBC9-DFD1-49CF-AEAC-86D2ADE822FD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3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A1289-1473-4EE9-9756-65005A41FC78}"/>
              </a:ext>
            </a:extLst>
          </p:cNvPr>
          <p:cNvSpPr/>
          <p:nvPr/>
        </p:nvSpPr>
        <p:spPr>
          <a:xfrm>
            <a:off x="3247144" y="260498"/>
            <a:ext cx="5697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Wonde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DBBAA-D5F4-4768-9775-9630C1DC9288}"/>
              </a:ext>
            </a:extLst>
          </p:cNvPr>
          <p:cNvSpPr txBox="1"/>
          <p:nvPr/>
        </p:nvSpPr>
        <p:spPr>
          <a:xfrm>
            <a:off x="367235" y="1272395"/>
            <a:ext cx="932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86DD-E5DC-4218-9FE7-1E55DBE121CE}"/>
              </a:ext>
            </a:extLst>
          </p:cNvPr>
          <p:cNvSpPr txBox="1"/>
          <p:nvPr/>
        </p:nvSpPr>
        <p:spPr>
          <a:xfrm>
            <a:off x="367235" y="1272395"/>
            <a:ext cx="932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access Wonde you will need to go through the portal that is specific to St Mary’s Fields. Below is a link to the portal and also a QR code that can be scanned by your devices camera. We would recommend bookmarking the school portal for future use.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GB" dirty="0"/>
              <a:t>f you using a school owned device there will be a shortcut to Wonde already.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B454E-9375-44DB-980E-9C351C4D9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4471180"/>
            <a:ext cx="2000250" cy="2000250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5E8B74-0DB5-4B6B-BD6D-81AB6F4BA5A9}"/>
              </a:ext>
            </a:extLst>
          </p:cNvPr>
          <p:cNvSpPr txBox="1"/>
          <p:nvPr/>
        </p:nvSpPr>
        <p:spPr>
          <a:xfrm>
            <a:off x="1943100" y="316417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076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https://edu.wonde.com/login/StMarysFieldsPS</a:t>
            </a:r>
            <a:endParaRPr lang="en-GB" sz="2800" b="1" dirty="0">
              <a:solidFill>
                <a:srgbClr val="3076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60FF6-A893-41B9-B8BE-08A31A5D0FC7}"/>
              </a:ext>
            </a:extLst>
          </p:cNvPr>
          <p:cNvSpPr txBox="1"/>
          <p:nvPr/>
        </p:nvSpPr>
        <p:spPr>
          <a:xfrm>
            <a:off x="5829300" y="3849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6355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1D36D-3F00-4E53-8B1E-8655F008F94B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4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BEDEA-DA07-46CA-8069-751F496EE473}"/>
              </a:ext>
            </a:extLst>
          </p:cNvPr>
          <p:cNvSpPr/>
          <p:nvPr/>
        </p:nvSpPr>
        <p:spPr>
          <a:xfrm>
            <a:off x="2596362" y="170950"/>
            <a:ext cx="69992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 with an Emoji Password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040505-F586-45B8-B147-BC83C113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25" y="2143923"/>
            <a:ext cx="3195828" cy="846928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E325AA-B576-4E43-979E-9FF81AF78BF7}"/>
              </a:ext>
            </a:extLst>
          </p:cNvPr>
          <p:cNvSpPr txBox="1"/>
          <p:nvPr/>
        </p:nvSpPr>
        <p:spPr>
          <a:xfrm>
            <a:off x="1132637" y="2244221"/>
            <a:ext cx="561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Click </a:t>
            </a:r>
            <a:r>
              <a:rPr lang="en-GB" i="1" dirty="0"/>
              <a:t>Login with Emoji Password </a:t>
            </a:r>
            <a:r>
              <a:rPr lang="en-GB" dirty="0"/>
              <a:t>on the right side of the screen on the Wonde login page.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48F5AFA-570A-4B25-8913-B294B417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511" y="3119564"/>
            <a:ext cx="4556256" cy="3626322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3CE3D29-321A-44BE-86D7-C29F7A04E666}"/>
              </a:ext>
            </a:extLst>
          </p:cNvPr>
          <p:cNvSpPr txBox="1"/>
          <p:nvPr/>
        </p:nvSpPr>
        <p:spPr>
          <a:xfrm>
            <a:off x="1132637" y="3109611"/>
            <a:ext cx="56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2) Enter the Emoji Password that was provided.</a:t>
            </a:r>
          </a:p>
        </p:txBody>
      </p:sp>
    </p:spTree>
    <p:extLst>
      <p:ext uri="{BB962C8B-B14F-4D97-AF65-F5344CB8AC3E}">
        <p14:creationId xmlns:p14="http://schemas.microsoft.com/office/powerpoint/2010/main" val="420497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3F5DF6-2D87-40C2-A0E6-8102E0A1F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37" t="11010" r="8532" b="68121"/>
          <a:stretch/>
        </p:blipFill>
        <p:spPr>
          <a:xfrm>
            <a:off x="7997725" y="2091664"/>
            <a:ext cx="3195828" cy="835018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1D36D-3F00-4E53-8B1E-8655F008F94B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5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BEDEA-DA07-46CA-8069-751F496EE473}"/>
              </a:ext>
            </a:extLst>
          </p:cNvPr>
          <p:cNvSpPr/>
          <p:nvPr/>
        </p:nvSpPr>
        <p:spPr>
          <a:xfrm>
            <a:off x="2596362" y="170950"/>
            <a:ext cx="69992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 with a Magic Badge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325AA-B576-4E43-979E-9FF81AF78BF7}"/>
              </a:ext>
            </a:extLst>
          </p:cNvPr>
          <p:cNvSpPr txBox="1"/>
          <p:nvPr/>
        </p:nvSpPr>
        <p:spPr>
          <a:xfrm>
            <a:off x="1132637" y="2244221"/>
            <a:ext cx="561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Click </a:t>
            </a:r>
            <a:r>
              <a:rPr lang="en-GB" i="1" dirty="0"/>
              <a:t>Login with Magic Badge </a:t>
            </a:r>
            <a:r>
              <a:rPr lang="en-GB" dirty="0"/>
              <a:t>on the right side of the screen on the Wonde login page.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CE3D29-321A-44BE-86D7-C29F7A04E666}"/>
              </a:ext>
            </a:extLst>
          </p:cNvPr>
          <p:cNvSpPr txBox="1"/>
          <p:nvPr/>
        </p:nvSpPr>
        <p:spPr>
          <a:xfrm>
            <a:off x="1132637" y="3119564"/>
            <a:ext cx="561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2) Scan the provided Magic Badge in front of your devices camera.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7605D-C7F4-46DB-9FB9-4F7B988E6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t="4143" r="3250" b="10221"/>
          <a:stretch/>
        </p:blipFill>
        <p:spPr>
          <a:xfrm>
            <a:off x="2076937" y="5088443"/>
            <a:ext cx="3722676" cy="1476375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451758-62A9-4636-BB49-A23FE063D20A}"/>
              </a:ext>
            </a:extLst>
          </p:cNvPr>
          <p:cNvSpPr txBox="1"/>
          <p:nvPr/>
        </p:nvSpPr>
        <p:spPr>
          <a:xfrm>
            <a:off x="1132637" y="3965504"/>
            <a:ext cx="5611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</a:t>
            </a:r>
            <a:r>
              <a:rPr lang="en-GB" dirty="0"/>
              <a:t> may get a prompt to give permission for Wonde to use your devices camera, if this appears click allow.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2092-9A13-474C-AC3B-20AA3B0B2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1" b="10427"/>
          <a:stretch/>
        </p:blipFill>
        <p:spPr>
          <a:xfrm>
            <a:off x="7372078" y="3138964"/>
            <a:ext cx="4447122" cy="3490302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</p:spTree>
    <p:extLst>
      <p:ext uri="{BB962C8B-B14F-4D97-AF65-F5344CB8AC3E}">
        <p14:creationId xmlns:p14="http://schemas.microsoft.com/office/powerpoint/2010/main" val="16727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5CBC9-DFD1-49CF-AEAC-86D2ADE822FD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6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97480-CC33-4BDE-97C4-1F689C543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3" t="2521" r="9753" b="2521"/>
          <a:stretch/>
        </p:blipFill>
        <p:spPr>
          <a:xfrm>
            <a:off x="1317171" y="1133392"/>
            <a:ext cx="9557658" cy="5473058"/>
          </a:xfrm>
          <a:prstGeom prst="rect">
            <a:avLst/>
          </a:prstGeom>
          <a:ln w="38100">
            <a:solidFill>
              <a:srgbClr val="26306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71CE9A-D169-42F3-A361-7DB42D91BADC}"/>
              </a:ext>
            </a:extLst>
          </p:cNvPr>
          <p:cNvSpPr txBox="1"/>
          <p:nvPr/>
        </p:nvSpPr>
        <p:spPr>
          <a:xfrm>
            <a:off x="290606" y="531628"/>
            <a:ext cx="99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logging in you should see the dashboard where shortcuts to all the school resources 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6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5CBC9-DFD1-49CF-AEAC-86D2ADE822FD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7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1CE9A-D169-42F3-A361-7DB42D91BADC}"/>
              </a:ext>
            </a:extLst>
          </p:cNvPr>
          <p:cNvSpPr txBox="1"/>
          <p:nvPr/>
        </p:nvSpPr>
        <p:spPr>
          <a:xfrm>
            <a:off x="469153" y="490776"/>
            <a:ext cx="871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Clicking onto a shortcut will automatically log you in and take you to the program.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72BC59-2249-42CC-89DB-430292454B44}"/>
              </a:ext>
            </a:extLst>
          </p:cNvPr>
          <p:cNvGrpSpPr/>
          <p:nvPr/>
        </p:nvGrpSpPr>
        <p:grpSpPr>
          <a:xfrm>
            <a:off x="2515804" y="1094374"/>
            <a:ext cx="7160392" cy="5610974"/>
            <a:chOff x="2198304" y="941974"/>
            <a:chExt cx="7160392" cy="56109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9B1826-AE9C-4ABE-A4A5-BDE6245C6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4" r="1914"/>
            <a:stretch/>
          </p:blipFill>
          <p:spPr>
            <a:xfrm>
              <a:off x="2198304" y="2938792"/>
              <a:ext cx="7160392" cy="3614156"/>
            </a:xfrm>
            <a:prstGeom prst="rect">
              <a:avLst/>
            </a:prstGeom>
            <a:ln w="38100">
              <a:solidFill>
                <a:srgbClr val="263060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553814-336A-45EF-ADE5-4EC9BCCE7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3787" y="941974"/>
              <a:ext cx="1149426" cy="1528286"/>
            </a:xfrm>
            <a:prstGeom prst="rect">
              <a:avLst/>
            </a:prstGeom>
            <a:ln w="38100">
              <a:solidFill>
                <a:srgbClr val="263060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FC1609-07B4-48E9-BED5-4C62DE4CD799}"/>
                </a:ext>
              </a:extLst>
            </p:cNvPr>
            <p:cNvCxnSpPr/>
            <p:nvPr/>
          </p:nvCxnSpPr>
          <p:spPr>
            <a:xfrm>
              <a:off x="5778500" y="2470260"/>
              <a:ext cx="0" cy="468532"/>
            </a:xfrm>
            <a:prstGeom prst="straightConnector1">
              <a:avLst/>
            </a:prstGeom>
            <a:ln w="76200">
              <a:solidFill>
                <a:srgbClr val="263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39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5CBC9-DFD1-49CF-AEAC-86D2ADE822FD}"/>
              </a:ext>
            </a:extLst>
          </p:cNvPr>
          <p:cNvSpPr txBox="1">
            <a:spLocks/>
          </p:cNvSpPr>
          <p:nvPr/>
        </p:nvSpPr>
        <p:spPr>
          <a:xfrm>
            <a:off x="11302409" y="0"/>
            <a:ext cx="889591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D51C02-0796-4892-9E7C-1038012C1FAD}" type="slidenum">
              <a:rPr lang="en-GB" sz="3200" b="1" smtClean="0">
                <a:solidFill>
                  <a:schemeClr val="tx1"/>
                </a:solidFill>
              </a:rPr>
              <a:pPr algn="ctr"/>
              <a:t>8</a:t>
            </a:fld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863FA-45DC-4695-BE54-91C424D7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96" y="5256505"/>
            <a:ext cx="2104208" cy="1391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95A15F-859C-4541-A806-1FD6D2FCABF4}"/>
              </a:ext>
            </a:extLst>
          </p:cNvPr>
          <p:cNvSpPr/>
          <p:nvPr/>
        </p:nvSpPr>
        <p:spPr>
          <a:xfrm>
            <a:off x="2596362" y="170950"/>
            <a:ext cx="6999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6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Issues?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F2FAC-FCA7-4AB5-A422-AE92A0A3040B}"/>
              </a:ext>
            </a:extLst>
          </p:cNvPr>
          <p:cNvSpPr txBox="1"/>
          <p:nvPr/>
        </p:nvSpPr>
        <p:spPr>
          <a:xfrm>
            <a:off x="4000500" y="259677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076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Wonde@st-marysfields.leicester.sch.uk</a:t>
            </a:r>
            <a:r>
              <a:rPr lang="en-US" dirty="0">
                <a:solidFill>
                  <a:srgbClr val="3076A4"/>
                </a:solidFill>
              </a:rPr>
              <a:t> </a:t>
            </a:r>
            <a:endParaRPr lang="en-GB" dirty="0">
              <a:solidFill>
                <a:srgbClr val="3076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2BC64-B808-432F-95A9-A6A10086FD1F}"/>
              </a:ext>
            </a:extLst>
          </p:cNvPr>
          <p:cNvSpPr txBox="1"/>
          <p:nvPr/>
        </p:nvSpPr>
        <p:spPr>
          <a:xfrm>
            <a:off x="2197100" y="1950448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GB" dirty="0"/>
              <a:t>f you have any questions or run into any issue using Wonde, please get in contact with the class teacher or send an email to:</a:t>
            </a:r>
          </a:p>
        </p:txBody>
      </p:sp>
    </p:spTree>
    <p:extLst>
      <p:ext uri="{BB962C8B-B14F-4D97-AF65-F5344CB8AC3E}">
        <p14:creationId xmlns:p14="http://schemas.microsoft.com/office/powerpoint/2010/main" val="694192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1930</TotalTime>
  <Words>368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Parents’ Guide</dc:title>
  <dc:creator>George Kendall</dc:creator>
  <cp:lastModifiedBy>Elizabeth Lawton</cp:lastModifiedBy>
  <cp:revision>27</cp:revision>
  <dcterms:created xsi:type="dcterms:W3CDTF">2022-11-02T11:57:54Z</dcterms:created>
  <dcterms:modified xsi:type="dcterms:W3CDTF">2022-11-10T13:12:46Z</dcterms:modified>
</cp:coreProperties>
</file>