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65" r:id="rId5"/>
    <p:sldId id="257" r:id="rId6"/>
    <p:sldId id="268" r:id="rId7"/>
    <p:sldId id="258" r:id="rId8"/>
    <p:sldId id="266"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562"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10/5/2022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a:t>
            </a:fld>
            <a:endParaRPr lang="en-US"/>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10/5/2022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10/5/2022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10/5/2022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10/5/2022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10/5/2022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10/5/2022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10/5/2022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10/5/2022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10/5/2022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10/5/2022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rgbClr val="0070C0"/>
                </a:solidFill>
              </a:rPr>
              <a:t>S</a:t>
            </a:r>
            <a:r>
              <a:rPr lang="en-US" sz="5400" dirty="0"/>
              <a:t>t </a:t>
            </a:r>
            <a:r>
              <a:rPr lang="en-US" sz="5400" b="1" dirty="0">
                <a:solidFill>
                  <a:srgbClr val="0070C0"/>
                </a:solidFill>
              </a:rPr>
              <a:t>M</a:t>
            </a:r>
            <a:r>
              <a:rPr lang="en-US" sz="5400" dirty="0"/>
              <a:t>ary’s </a:t>
            </a:r>
            <a:r>
              <a:rPr lang="en-US" sz="5400" b="1" dirty="0">
                <a:solidFill>
                  <a:srgbClr val="0070C0"/>
                </a:solidFill>
              </a:rPr>
              <a:t>F</a:t>
            </a:r>
            <a:r>
              <a:rPr lang="en-US" sz="5400" dirty="0"/>
              <a:t>ields </a:t>
            </a:r>
            <a:r>
              <a:rPr lang="en-US" sz="5400" b="1" dirty="0"/>
              <a:t>P</a:t>
            </a:r>
            <a:r>
              <a:rPr lang="en-US" sz="5400" dirty="0"/>
              <a:t>rimary </a:t>
            </a:r>
            <a:r>
              <a:rPr lang="en-US" sz="5400" b="1" dirty="0"/>
              <a:t>S</a:t>
            </a:r>
            <a:r>
              <a:rPr lang="en-US" sz="5400" dirty="0"/>
              <a:t>chool</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rot="5400000">
            <a:off x="2114404" y="929876"/>
            <a:ext cx="2922632" cy="4752528"/>
          </a:xfrm>
        </p:spPr>
      </p:pic>
      <p:sp>
        <p:nvSpPr>
          <p:cNvPr id="3" name="Text Placeholder 2"/>
          <p:cNvSpPr>
            <a:spLocks noGrp="1"/>
          </p:cNvSpPr>
          <p:nvPr>
            <p:ph type="body" sz="half" idx="2"/>
          </p:nvPr>
        </p:nvSpPr>
        <p:spPr>
          <a:xfrm>
            <a:off x="7010400" y="1628800"/>
            <a:ext cx="3657600" cy="4464495"/>
          </a:xfrm>
        </p:spPr>
        <p:txBody>
          <a:bodyPr>
            <a:normAutofit/>
          </a:bodyPr>
          <a:lstStyle/>
          <a:p>
            <a:r>
              <a:rPr lang="en-US" sz="5400" b="1" dirty="0">
                <a:solidFill>
                  <a:srgbClr val="0070C0"/>
                </a:solidFill>
              </a:rPr>
              <a:t>S</a:t>
            </a:r>
          </a:p>
          <a:p>
            <a:r>
              <a:rPr lang="en-US" sz="5400" b="1" dirty="0">
                <a:solidFill>
                  <a:srgbClr val="0070C0"/>
                </a:solidFill>
              </a:rPr>
              <a:t>M</a:t>
            </a:r>
          </a:p>
          <a:p>
            <a:r>
              <a:rPr lang="en-US" sz="5400" b="1" dirty="0">
                <a:solidFill>
                  <a:srgbClr val="0070C0"/>
                </a:solidFill>
              </a:rPr>
              <a:t>F</a:t>
            </a:r>
          </a:p>
          <a:p>
            <a:r>
              <a:rPr lang="en-US" sz="5400" b="1" dirty="0"/>
              <a:t>P</a:t>
            </a:r>
          </a:p>
          <a:p>
            <a:r>
              <a:rPr lang="en-US" sz="5400" b="1" dirty="0"/>
              <a: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216" y="1632196"/>
            <a:ext cx="3333750" cy="2588891"/>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404664"/>
            <a:ext cx="9722296" cy="3960440"/>
          </a:xfrm>
        </p:spPr>
        <p:txBody>
          <a:bodyPr>
            <a:normAutofit lnSpcReduction="10000"/>
          </a:bodyPr>
          <a:lstStyle/>
          <a:p>
            <a:endParaRPr lang="en-US" dirty="0"/>
          </a:p>
          <a:p>
            <a:r>
              <a:rPr lang="en-US" sz="3600" dirty="0"/>
              <a:t>This year we are introducing our new school vision.</a:t>
            </a:r>
          </a:p>
          <a:p>
            <a:r>
              <a:rPr lang="en-US" sz="3600" dirty="0"/>
              <a:t>The vision is made up of three words that                         start with the letters </a:t>
            </a:r>
            <a:r>
              <a:rPr lang="en-US" sz="3600" dirty="0">
                <a:solidFill>
                  <a:srgbClr val="FF0000"/>
                </a:solidFill>
              </a:rPr>
              <a:t>S</a:t>
            </a:r>
            <a:r>
              <a:rPr lang="en-US" sz="3600" dirty="0"/>
              <a:t>, </a:t>
            </a:r>
            <a:r>
              <a:rPr lang="en-US" sz="3600" dirty="0">
                <a:solidFill>
                  <a:srgbClr val="FF0000"/>
                </a:solidFill>
              </a:rPr>
              <a:t>M</a:t>
            </a:r>
            <a:r>
              <a:rPr lang="en-US" sz="3600" dirty="0"/>
              <a:t> and </a:t>
            </a:r>
            <a:r>
              <a:rPr lang="en-US" sz="3600" dirty="0">
                <a:solidFill>
                  <a:srgbClr val="FF0000"/>
                </a:solidFill>
              </a:rPr>
              <a:t>F</a:t>
            </a:r>
            <a:r>
              <a:rPr lang="en-US" sz="3600" dirty="0"/>
              <a:t>. </a:t>
            </a:r>
          </a:p>
          <a:p>
            <a:r>
              <a:rPr lang="en-US" sz="3600" dirty="0"/>
              <a:t>These letters represent our school name and will help to remind us all of the values that we share  and what it is that we want everyone at                            </a:t>
            </a:r>
            <a:r>
              <a:rPr lang="en-US" sz="3600" dirty="0">
                <a:solidFill>
                  <a:srgbClr val="FF0000"/>
                </a:solidFill>
              </a:rPr>
              <a:t>S</a:t>
            </a:r>
            <a:r>
              <a:rPr lang="en-US" sz="3600" dirty="0"/>
              <a:t>t </a:t>
            </a:r>
            <a:r>
              <a:rPr lang="en-US" sz="3600" dirty="0">
                <a:solidFill>
                  <a:srgbClr val="FF0000"/>
                </a:solidFill>
              </a:rPr>
              <a:t>M</a:t>
            </a:r>
            <a:r>
              <a:rPr lang="en-US" sz="3600" dirty="0"/>
              <a:t>ary’s </a:t>
            </a:r>
            <a:r>
              <a:rPr lang="en-US" sz="3600" dirty="0">
                <a:solidFill>
                  <a:srgbClr val="FF0000"/>
                </a:solidFill>
              </a:rPr>
              <a:t>F</a:t>
            </a:r>
            <a:r>
              <a:rPr lang="en-US" sz="3600" dirty="0"/>
              <a:t>ields to be. </a:t>
            </a:r>
            <a:endParaRPr lang="en-US"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52800" y="1052736"/>
            <a:ext cx="5486400" cy="3744416"/>
          </a:xfrm>
        </p:spPr>
        <p:txBody>
          <a:bodyPr>
            <a:normAutofit fontScale="85000" lnSpcReduction="20000"/>
          </a:bodyPr>
          <a:lstStyle/>
          <a:p>
            <a:r>
              <a:rPr lang="en-GB" sz="8800" b="1" dirty="0">
                <a:solidFill>
                  <a:srgbClr val="0070C0"/>
                </a:solidFill>
              </a:rPr>
              <a:t>s</a:t>
            </a:r>
            <a:r>
              <a:rPr lang="en-GB" sz="8800" dirty="0"/>
              <a:t>afe,</a:t>
            </a:r>
          </a:p>
          <a:p>
            <a:r>
              <a:rPr lang="en-GB" sz="8800" b="1" dirty="0">
                <a:solidFill>
                  <a:srgbClr val="0070C0"/>
                </a:solidFill>
              </a:rPr>
              <a:t>m</a:t>
            </a:r>
            <a:r>
              <a:rPr lang="en-GB" sz="8800" dirty="0"/>
              <a:t>otivated and</a:t>
            </a:r>
          </a:p>
          <a:p>
            <a:r>
              <a:rPr lang="en-GB" sz="8800" b="1" dirty="0">
                <a:solidFill>
                  <a:srgbClr val="0070C0"/>
                </a:solidFill>
              </a:rPr>
              <a:t>f</a:t>
            </a:r>
            <a:r>
              <a:rPr lang="en-GB" sz="8800" dirty="0"/>
              <a:t>riendly</a:t>
            </a:r>
          </a:p>
        </p:txBody>
      </p:sp>
      <p:sp>
        <p:nvSpPr>
          <p:cNvPr id="4" name="TextBox 3"/>
          <p:cNvSpPr txBox="1"/>
          <p:nvPr/>
        </p:nvSpPr>
        <p:spPr>
          <a:xfrm>
            <a:off x="623392" y="260648"/>
            <a:ext cx="10585176" cy="646331"/>
          </a:xfrm>
          <a:prstGeom prst="rect">
            <a:avLst/>
          </a:prstGeom>
          <a:noFill/>
        </p:spPr>
        <p:txBody>
          <a:bodyPr wrap="square" rtlCol="0">
            <a:spAutoFit/>
          </a:bodyPr>
          <a:lstStyle/>
          <a:p>
            <a:r>
              <a:rPr lang="en-GB" sz="3600" dirty="0"/>
              <a:t>At </a:t>
            </a:r>
            <a:r>
              <a:rPr lang="en-GB" sz="3600" dirty="0">
                <a:solidFill>
                  <a:srgbClr val="0070C0"/>
                </a:solidFill>
              </a:rPr>
              <a:t>S</a:t>
            </a:r>
            <a:r>
              <a:rPr lang="en-GB" sz="3600" dirty="0"/>
              <a:t>t </a:t>
            </a:r>
            <a:r>
              <a:rPr lang="en-GB" sz="3600" dirty="0">
                <a:solidFill>
                  <a:srgbClr val="0070C0"/>
                </a:solidFill>
              </a:rPr>
              <a:t>M</a:t>
            </a:r>
            <a:r>
              <a:rPr lang="en-GB" sz="3600" dirty="0"/>
              <a:t>ary’s </a:t>
            </a:r>
            <a:r>
              <a:rPr lang="en-GB" sz="3600" dirty="0">
                <a:solidFill>
                  <a:srgbClr val="0070C0"/>
                </a:solidFill>
              </a:rPr>
              <a:t>F</a:t>
            </a:r>
            <a:r>
              <a:rPr lang="en-GB" sz="3600" dirty="0"/>
              <a:t>ields Primary School we are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404664"/>
            <a:ext cx="1938678" cy="1512168"/>
          </a:xfrm>
          <a:prstGeom prst="rect">
            <a:avLst/>
          </a:prstGeom>
        </p:spPr>
      </p:pic>
    </p:spTree>
    <p:extLst>
      <p:ext uri="{BB962C8B-B14F-4D97-AF65-F5344CB8AC3E}">
        <p14:creationId xmlns:p14="http://schemas.microsoft.com/office/powerpoint/2010/main" val="89044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908720"/>
            <a:ext cx="6336704" cy="5616624"/>
          </a:xfrm>
        </p:spPr>
        <p:txBody>
          <a:bodyPr>
            <a:noAutofit/>
          </a:bodyPr>
          <a:lstStyle/>
          <a:p>
            <a:r>
              <a:rPr lang="en-GB" sz="3600" b="1" dirty="0"/>
              <a:t>S = safe</a:t>
            </a:r>
            <a:br>
              <a:rPr lang="en-GB" sz="2400" dirty="0"/>
            </a:br>
            <a:br>
              <a:rPr lang="en-GB" sz="2400" dirty="0"/>
            </a:br>
            <a:r>
              <a:rPr lang="en-GB" sz="2400" b="1" dirty="0">
                <a:solidFill>
                  <a:srgbClr val="FF0000"/>
                </a:solidFill>
              </a:rPr>
              <a:t>The safety of the environment is important – the gates /doors / lanyards.</a:t>
            </a:r>
            <a:br>
              <a:rPr lang="en-GB" sz="2400" b="1" dirty="0">
                <a:solidFill>
                  <a:srgbClr val="FF0000"/>
                </a:solidFill>
              </a:rPr>
            </a:br>
            <a:r>
              <a:rPr lang="en-GB" sz="2400" b="1" dirty="0">
                <a:solidFill>
                  <a:srgbClr val="C00000"/>
                </a:solidFill>
              </a:rPr>
              <a:t>We behave well and make sure that our actions keep ourselves and others safe.</a:t>
            </a:r>
            <a:br>
              <a:rPr lang="en-GB" sz="2400" dirty="0">
                <a:solidFill>
                  <a:srgbClr val="C00000"/>
                </a:solidFill>
              </a:rPr>
            </a:br>
            <a:r>
              <a:rPr lang="en-GB" sz="2400" b="1" dirty="0">
                <a:solidFill>
                  <a:srgbClr val="FFC000"/>
                </a:solidFill>
              </a:rPr>
              <a:t>The care that is given to you all is also very important and we ensure that all pupils have          a trusted adult to talk to. </a:t>
            </a:r>
            <a:br>
              <a:rPr lang="en-GB" sz="2400" dirty="0">
                <a:solidFill>
                  <a:srgbClr val="FFC000"/>
                </a:solidFill>
              </a:rPr>
            </a:br>
            <a:r>
              <a:rPr lang="en-GB" sz="2400" b="1" dirty="0">
                <a:solidFill>
                  <a:srgbClr val="00B050"/>
                </a:solidFill>
              </a:rPr>
              <a:t>We create a culture of error –                      where pupils aren’t afraid of making mistakes. </a:t>
            </a:r>
            <a:br>
              <a:rPr lang="en-GB" sz="2400" b="1" dirty="0">
                <a:solidFill>
                  <a:srgbClr val="00B050"/>
                </a:solidFill>
              </a:rPr>
            </a:br>
            <a:r>
              <a:rPr lang="en-GB" sz="2400" b="1" dirty="0">
                <a:solidFill>
                  <a:srgbClr val="0070C0"/>
                </a:solidFill>
              </a:rPr>
              <a:t>Through an ambitious PSHCE curriculum pupils feel safe to be whom they really are. </a:t>
            </a:r>
            <a:br>
              <a:rPr lang="en-GB" sz="2400" b="1" dirty="0">
                <a:solidFill>
                  <a:srgbClr val="0070C0"/>
                </a:solidFill>
              </a:rPr>
            </a:br>
            <a:r>
              <a:rPr lang="en-GB" sz="2400" b="1" dirty="0">
                <a:solidFill>
                  <a:srgbClr val="002060"/>
                </a:solidFill>
              </a:rPr>
              <a:t>Pupils have confidence to speak up when they know that something is wrong.</a:t>
            </a:r>
            <a:br>
              <a:rPr lang="en-GB" sz="2400" b="1" dirty="0">
                <a:solidFill>
                  <a:srgbClr val="002060"/>
                </a:solidFill>
              </a:rPr>
            </a:br>
            <a:r>
              <a:rPr lang="en-GB" sz="2400" b="1" dirty="0">
                <a:solidFill>
                  <a:srgbClr val="7030A0"/>
                </a:solidFill>
              </a:rPr>
              <a:t>Pupils know and understand that their physical and mental health is important.</a:t>
            </a:r>
            <a:br>
              <a:rPr lang="en-GB" sz="2400" b="1" dirty="0">
                <a:solidFill>
                  <a:srgbClr val="7030A0"/>
                </a:solidFill>
              </a:rPr>
            </a:br>
            <a:endParaRPr lang="en-US" sz="2400" b="1" dirty="0">
              <a:solidFill>
                <a:srgbClr val="7030A0"/>
              </a:solidFill>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8208912" cy="6408712"/>
          </a:xfrm>
        </p:spPr>
        <p:txBody>
          <a:bodyPr>
            <a:noAutofit/>
          </a:bodyPr>
          <a:lstStyle/>
          <a:p>
            <a:r>
              <a:rPr lang="en-GB" b="1" dirty="0"/>
              <a:t>M = motivated</a:t>
            </a:r>
            <a:r>
              <a:rPr lang="en-GB" dirty="0"/>
              <a:t> </a:t>
            </a:r>
            <a:br>
              <a:rPr lang="en-GB" dirty="0"/>
            </a:br>
            <a:br>
              <a:rPr lang="en-GB" sz="2400" dirty="0"/>
            </a:br>
            <a:r>
              <a:rPr lang="en-GB" sz="2400" b="1" dirty="0">
                <a:solidFill>
                  <a:srgbClr val="FF0000"/>
                </a:solidFill>
              </a:rPr>
              <a:t>Pupils are self-motivated and they want to be the very best they can be; they want to know more and they work hard to remember more. </a:t>
            </a:r>
            <a:br>
              <a:rPr lang="en-GB" sz="2400" b="1" dirty="0">
                <a:solidFill>
                  <a:srgbClr val="FF0000"/>
                </a:solidFill>
              </a:rPr>
            </a:br>
            <a:r>
              <a:rPr lang="en-GB" sz="2400" b="1" dirty="0">
                <a:solidFill>
                  <a:srgbClr val="FFC000"/>
                </a:solidFill>
              </a:rPr>
              <a:t>Pupils aren’t just motivated by rewards like stickers and certificates, but more by the feeling of being proud of themselves for self-improvement.</a:t>
            </a:r>
            <a:br>
              <a:rPr lang="en-GB" sz="2400" b="1" dirty="0">
                <a:solidFill>
                  <a:srgbClr val="FFC000"/>
                </a:solidFill>
              </a:rPr>
            </a:br>
            <a:r>
              <a:rPr lang="en-GB" sz="2400" b="1" dirty="0">
                <a:solidFill>
                  <a:srgbClr val="00B050"/>
                </a:solidFill>
              </a:rPr>
              <a:t>Pupils have fun in exploring and discovering and </a:t>
            </a:r>
            <a:br>
              <a:rPr lang="en-GB" sz="2400" b="1" dirty="0">
                <a:solidFill>
                  <a:srgbClr val="00B050"/>
                </a:solidFill>
              </a:rPr>
            </a:br>
            <a:r>
              <a:rPr lang="en-GB" sz="2400" b="1" dirty="0">
                <a:solidFill>
                  <a:srgbClr val="00B050"/>
                </a:solidFill>
              </a:rPr>
              <a:t>they rise to a challenge. Pupils are always ready to learn.</a:t>
            </a:r>
            <a:br>
              <a:rPr lang="en-GB" sz="2400" b="1" dirty="0">
                <a:solidFill>
                  <a:srgbClr val="00B050"/>
                </a:solidFill>
              </a:rPr>
            </a:br>
            <a:r>
              <a:rPr lang="en-GB" sz="2400" b="1" dirty="0">
                <a:solidFill>
                  <a:srgbClr val="0070C0"/>
                </a:solidFill>
              </a:rPr>
              <a:t>Being successful is about gaining a sense of achievement, </a:t>
            </a:r>
            <a:br>
              <a:rPr lang="en-GB" sz="2400" b="1" dirty="0">
                <a:solidFill>
                  <a:srgbClr val="0070C0"/>
                </a:solidFill>
              </a:rPr>
            </a:br>
            <a:r>
              <a:rPr lang="en-GB" sz="2400" b="1" dirty="0">
                <a:solidFill>
                  <a:srgbClr val="0070C0"/>
                </a:solidFill>
              </a:rPr>
              <a:t>no matter how big or small.</a:t>
            </a:r>
            <a:br>
              <a:rPr lang="en-GB" sz="2400" b="1" dirty="0">
                <a:solidFill>
                  <a:srgbClr val="0070C0"/>
                </a:solidFill>
              </a:rPr>
            </a:br>
            <a:r>
              <a:rPr lang="en-GB" sz="2400" b="1" dirty="0">
                <a:solidFill>
                  <a:srgbClr val="002060"/>
                </a:solidFill>
              </a:rPr>
              <a:t>Achieving your personal best, reaching your own targets </a:t>
            </a:r>
            <a:br>
              <a:rPr lang="en-GB" sz="2400" b="1" dirty="0">
                <a:solidFill>
                  <a:srgbClr val="002060"/>
                </a:solidFill>
              </a:rPr>
            </a:br>
            <a:r>
              <a:rPr lang="en-GB" sz="2400" b="1" dirty="0">
                <a:solidFill>
                  <a:srgbClr val="002060"/>
                </a:solidFill>
              </a:rPr>
              <a:t>and goals, demonstrates how hard you are working.                        We will notice that!</a:t>
            </a:r>
            <a:br>
              <a:rPr lang="en-GB" sz="2400" b="1" dirty="0">
                <a:solidFill>
                  <a:srgbClr val="002060"/>
                </a:solidFill>
              </a:rPr>
            </a:br>
            <a:r>
              <a:rPr lang="en-GB" sz="2400" b="1" dirty="0">
                <a:solidFill>
                  <a:srgbClr val="7030A0"/>
                </a:solidFill>
              </a:rPr>
              <a:t>Pupils are keen to take part in all of the opportunities they are given in school and after school. </a:t>
            </a:r>
            <a:br>
              <a:rPr lang="en-GB" sz="2400" b="1" dirty="0">
                <a:solidFill>
                  <a:srgbClr val="7030A0"/>
                </a:solidFill>
              </a:rPr>
            </a:br>
            <a:endParaRPr lang="en-GB" sz="2400" b="1" dirty="0">
              <a:solidFill>
                <a:srgbClr val="7030A0"/>
              </a:solidFill>
            </a:endParaRPr>
          </a:p>
        </p:txBody>
      </p:sp>
    </p:spTree>
    <p:extLst>
      <p:ext uri="{BB962C8B-B14F-4D97-AF65-F5344CB8AC3E}">
        <p14:creationId xmlns:p14="http://schemas.microsoft.com/office/powerpoint/2010/main" val="33089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60648"/>
            <a:ext cx="8930208" cy="5040560"/>
          </a:xfrm>
        </p:spPr>
        <p:txBody>
          <a:bodyPr/>
          <a:lstStyle/>
          <a:p>
            <a:r>
              <a:rPr lang="en-GB" sz="3600" b="1" dirty="0"/>
              <a:t>F = friendly</a:t>
            </a:r>
            <a:r>
              <a:rPr lang="en-GB" sz="3600" dirty="0"/>
              <a:t> </a:t>
            </a:r>
          </a:p>
          <a:p>
            <a:r>
              <a:rPr lang="en-GB" sz="2800" b="1" dirty="0">
                <a:solidFill>
                  <a:srgbClr val="FF0000"/>
                </a:solidFill>
              </a:rPr>
              <a:t>We are proud of our diverse and multi-cultural community, where we are accepting, tolerant and demonstrate fantastic friendship qualities, such as showing empathy and consideration for others. </a:t>
            </a:r>
          </a:p>
          <a:p>
            <a:r>
              <a:rPr lang="en-GB" sz="2800" b="1" dirty="0">
                <a:solidFill>
                  <a:srgbClr val="00B050"/>
                </a:solidFill>
              </a:rPr>
              <a:t>Friendships foster inclusivity and equality, and they ensure that our colour, gender and sexuality is celebrated.</a:t>
            </a:r>
          </a:p>
          <a:p>
            <a:r>
              <a:rPr lang="en-GB" sz="2800" b="1" dirty="0">
                <a:solidFill>
                  <a:srgbClr val="0070C0"/>
                </a:solidFill>
              </a:rPr>
              <a:t>Our differences only lead us to want to learn more about each other’s lifestyles, cultures, beliefs and families.</a:t>
            </a:r>
          </a:p>
          <a:p>
            <a:endParaRPr lang="en-GB" dirty="0"/>
          </a:p>
        </p:txBody>
      </p:sp>
    </p:spTree>
    <p:extLst>
      <p:ext uri="{BB962C8B-B14F-4D97-AF65-F5344CB8AC3E}">
        <p14:creationId xmlns:p14="http://schemas.microsoft.com/office/powerpoint/2010/main" val="33686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idx="1"/>
          </p:nvPr>
        </p:nvSpPr>
        <p:spPr/>
        <p:txBody>
          <a:bodyPr/>
          <a:lstStyle/>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599902718"/>
              </p:ext>
            </p:extLst>
          </p:nvPr>
        </p:nvGraphicFramePr>
        <p:xfrm>
          <a:off x="3143672" y="404665"/>
          <a:ext cx="5976664" cy="6238100"/>
        </p:xfrm>
        <a:graphic>
          <a:graphicData uri="http://schemas.openxmlformats.org/drawingml/2006/table">
            <a:tbl>
              <a:tblPr>
                <a:tableStyleId>{5C22544A-7EE6-4342-B048-85BDC9FD1C3A}</a:tableStyleId>
              </a:tblPr>
              <a:tblGrid>
                <a:gridCol w="1699247">
                  <a:extLst>
                    <a:ext uri="{9D8B030D-6E8A-4147-A177-3AD203B41FA5}">
                      <a16:colId xmlns:a16="http://schemas.microsoft.com/office/drawing/2014/main" val="1140757085"/>
                    </a:ext>
                  </a:extLst>
                </a:gridCol>
                <a:gridCol w="4277417">
                  <a:extLst>
                    <a:ext uri="{9D8B030D-6E8A-4147-A177-3AD203B41FA5}">
                      <a16:colId xmlns:a16="http://schemas.microsoft.com/office/drawing/2014/main" val="3863294718"/>
                    </a:ext>
                  </a:extLst>
                </a:gridCol>
              </a:tblGrid>
              <a:tr h="1585266">
                <a:tc>
                  <a:txBody>
                    <a:bodyPr/>
                    <a:lstStyle/>
                    <a:p>
                      <a:pPr marL="228600" algn="ctr" fontAlgn="base">
                        <a:spcAft>
                          <a:spcPts val="0"/>
                        </a:spcAft>
                      </a:pPr>
                      <a:r>
                        <a:rPr lang="en-GB" sz="2000" dirty="0">
                          <a:effectLst/>
                        </a:rPr>
                        <a:t>Values = </a:t>
                      </a:r>
                    </a:p>
                    <a:p>
                      <a:pPr marL="228600" algn="ctr" fontAlgn="base">
                        <a:spcAft>
                          <a:spcPts val="0"/>
                        </a:spcAft>
                      </a:pPr>
                      <a:endParaRPr lang="en-GB" sz="1050" dirty="0">
                        <a:effectLst/>
                      </a:endParaRPr>
                    </a:p>
                    <a:p>
                      <a:pPr marL="228600" algn="ctr" fontAlgn="base">
                        <a:spcAft>
                          <a:spcPts val="0"/>
                        </a:spcAft>
                      </a:pPr>
                      <a:r>
                        <a:rPr lang="en-GB" sz="2000" dirty="0">
                          <a:effectLst/>
                        </a:rPr>
                        <a:t>We are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0" marR="47640" marT="0" marB="0" anchor="ctr"/>
                </a:tc>
                <a:tc>
                  <a:txBody>
                    <a:bodyPr/>
                    <a:lstStyle/>
                    <a:p>
                      <a:pPr marL="228600" algn="ctr" fontAlgn="base"/>
                      <a:r>
                        <a:rPr lang="en-GB" sz="2400" dirty="0">
                          <a:effectLst/>
                        </a:rPr>
                        <a:t>The Character Muscles</a:t>
                      </a:r>
                    </a:p>
                    <a:p>
                      <a:pPr marL="228600" algn="ctr" fontAlgn="base"/>
                      <a:r>
                        <a:rPr lang="en-GB" sz="2400" dirty="0">
                          <a:effectLst/>
                        </a:rPr>
                        <a:t> </a:t>
                      </a:r>
                      <a:endParaRPr lang="en-GB" sz="1100" dirty="0">
                        <a:effectLst/>
                      </a:endParaRPr>
                    </a:p>
                    <a:p>
                      <a:pPr marL="228600" algn="ctr" fontAlgn="base"/>
                      <a:r>
                        <a:rPr lang="en-GB" sz="2400" dirty="0">
                          <a:effectLst/>
                        </a:rPr>
                        <a:t>We need to develop our …character</a:t>
                      </a:r>
                      <a:r>
                        <a:rPr lang="en-GB" sz="2400" baseline="0" dirty="0">
                          <a:effectLst/>
                        </a:rPr>
                        <a:t> muscles.</a:t>
                      </a:r>
                    </a:p>
                    <a:p>
                      <a:pPr marL="228600" algn="ctr" fontAlgn="base"/>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0" marR="47640" marT="0" marB="0" anchor="ctr"/>
                </a:tc>
                <a:extLst>
                  <a:ext uri="{0D108BD9-81ED-4DB2-BD59-A6C34878D82A}">
                    <a16:rowId xmlns:a16="http://schemas.microsoft.com/office/drawing/2014/main" val="2467090587"/>
                  </a:ext>
                </a:extLst>
              </a:tr>
              <a:tr h="1257215">
                <a:tc>
                  <a:txBody>
                    <a:bodyPr/>
                    <a:lstStyle/>
                    <a:p>
                      <a:pPr marL="228600" algn="ctr" fontAlgn="base">
                        <a:spcAft>
                          <a:spcPts val="0"/>
                        </a:spcAft>
                      </a:pPr>
                      <a:r>
                        <a:rPr lang="en-GB" sz="2000" dirty="0">
                          <a:effectLst/>
                        </a:rPr>
                        <a:t>Safe</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0" marR="47640" marT="0" marB="0" anchor="ctr"/>
                </a:tc>
                <a:tc>
                  <a:txBody>
                    <a:bodyPr/>
                    <a:lstStyle/>
                    <a:p>
                      <a:pPr marL="228600" algn="ctr" fontAlgn="base">
                        <a:spcAft>
                          <a:spcPts val="0"/>
                        </a:spcAft>
                      </a:pPr>
                      <a:r>
                        <a:rPr lang="en-GB" sz="2000" dirty="0">
                          <a:effectLst/>
                        </a:rPr>
                        <a:t>Communication, Risk Taking, </a:t>
                      </a:r>
                    </a:p>
                    <a:p>
                      <a:pPr marL="228600" algn="ctr" fontAlgn="base">
                        <a:spcAft>
                          <a:spcPts val="0"/>
                        </a:spcAft>
                      </a:pPr>
                      <a:r>
                        <a:rPr lang="en-GB" sz="2000" dirty="0">
                          <a:effectLst/>
                        </a:rPr>
                        <a:t>Self-Control, Confidence, Resilience</a:t>
                      </a:r>
                    </a:p>
                    <a:p>
                      <a:pPr marL="228600" algn="ctr" fontAlgn="base">
                        <a:spcAft>
                          <a:spcPts val="0"/>
                        </a:spcAft>
                      </a:pPr>
                      <a:endParaRPr lang="en-GB" sz="2000" dirty="0">
                        <a:effectLst/>
                      </a:endParaRPr>
                    </a:p>
                  </a:txBody>
                  <a:tcPr marL="47640" marR="47640" marT="0" marB="0" anchor="ctr"/>
                </a:tc>
                <a:extLst>
                  <a:ext uri="{0D108BD9-81ED-4DB2-BD59-A6C34878D82A}">
                    <a16:rowId xmlns:a16="http://schemas.microsoft.com/office/drawing/2014/main" val="2793923070"/>
                  </a:ext>
                </a:extLst>
              </a:tr>
              <a:tr h="1733240">
                <a:tc>
                  <a:txBody>
                    <a:bodyPr/>
                    <a:lstStyle/>
                    <a:p>
                      <a:pPr marL="228600" algn="ctr" fontAlgn="base">
                        <a:spcAft>
                          <a:spcPts val="0"/>
                        </a:spcAft>
                      </a:pPr>
                      <a:r>
                        <a:rPr lang="en-GB" sz="2000" dirty="0">
                          <a:effectLst/>
                        </a:rPr>
                        <a:t>Motivated</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0" marR="47640" marT="0" marB="0" anchor="ctr"/>
                </a:tc>
                <a:tc>
                  <a:txBody>
                    <a:bodyPr/>
                    <a:lstStyle/>
                    <a:p>
                      <a:pPr marL="228600" algn="ctr" fontAlgn="base">
                        <a:spcAft>
                          <a:spcPts val="0"/>
                        </a:spcAft>
                      </a:pPr>
                      <a:r>
                        <a:rPr lang="en-GB" sz="2000" dirty="0">
                          <a:effectLst/>
                        </a:rPr>
                        <a:t>Communication, Enthusiasm, Curiosity, Imagination, Concentration, Perseverance, Reasoning, </a:t>
                      </a:r>
                      <a:endParaRPr lang="en-GB" sz="1050" dirty="0">
                        <a:effectLst/>
                      </a:endParaRPr>
                    </a:p>
                    <a:p>
                      <a:pPr marL="228600" algn="ctr" fontAlgn="base">
                        <a:spcAft>
                          <a:spcPts val="0"/>
                        </a:spcAft>
                      </a:pPr>
                      <a:r>
                        <a:rPr lang="en-GB" sz="2000" dirty="0">
                          <a:effectLst/>
                        </a:rPr>
                        <a:t>Problem Solving, Independence</a:t>
                      </a:r>
                      <a:endParaRPr lang="en-GB" sz="1050" dirty="0">
                        <a:effectLst/>
                      </a:endParaRPr>
                    </a:p>
                  </a:txBody>
                  <a:tcPr marL="47640" marR="47640" marT="0" marB="0" anchor="ctr"/>
                </a:tc>
                <a:extLst>
                  <a:ext uri="{0D108BD9-81ED-4DB2-BD59-A6C34878D82A}">
                    <a16:rowId xmlns:a16="http://schemas.microsoft.com/office/drawing/2014/main" val="1688629744"/>
                  </a:ext>
                </a:extLst>
              </a:tr>
              <a:tr h="1616965">
                <a:tc>
                  <a:txBody>
                    <a:bodyPr/>
                    <a:lstStyle/>
                    <a:p>
                      <a:pPr marL="228600" algn="ctr" fontAlgn="base">
                        <a:spcAft>
                          <a:spcPts val="0"/>
                        </a:spcAft>
                      </a:pPr>
                      <a:r>
                        <a:rPr lang="en-GB" sz="2000">
                          <a:effectLst/>
                        </a:rPr>
                        <a:t>Friendly</a:t>
                      </a:r>
                      <a:endParaRPr lang="en-GB"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0" marR="47640" marT="0" marB="0" anchor="ctr"/>
                </a:tc>
                <a:tc>
                  <a:txBody>
                    <a:bodyPr/>
                    <a:lstStyle/>
                    <a:p>
                      <a:pPr marL="228600" algn="ctr" fontAlgn="base">
                        <a:spcAft>
                          <a:spcPts val="0"/>
                        </a:spcAft>
                      </a:pPr>
                      <a:r>
                        <a:rPr lang="en-GB" sz="2000" dirty="0">
                          <a:effectLst/>
                        </a:rPr>
                        <a:t>Communication, Inclusiveness, Honesty, Cooperation, Respect, Empathy, Gratitude</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40" marR="47640" marT="0" marB="0" anchor="ctr"/>
                </a:tc>
                <a:extLst>
                  <a:ext uri="{0D108BD9-81ED-4DB2-BD59-A6C34878D82A}">
                    <a16:rowId xmlns:a16="http://schemas.microsoft.com/office/drawing/2014/main" val="275515711"/>
                  </a:ext>
                </a:extLst>
              </a:tr>
            </a:tbl>
          </a:graphicData>
        </a:graphic>
      </p:graphicFrame>
    </p:spTree>
    <p:extLst>
      <p:ext uri="{BB962C8B-B14F-4D97-AF65-F5344CB8AC3E}">
        <p14:creationId xmlns:p14="http://schemas.microsoft.com/office/powerpoint/2010/main" val="28150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40262f94-9f35-4ac3-9a90-690165a166b7"/>
    <ds:schemaRef ds:uri="http://purl.org/dc/elements/1.1/"/>
    <ds:schemaRef ds:uri="http://schemas.microsoft.com/office/2006/metadata/properties"/>
    <ds:schemaRef ds:uri="http://schemas.openxmlformats.org/package/2006/metadata/core-properties"/>
    <ds:schemaRef ds:uri="a4f35948-e619-41b3-aa29-22878b09cfd2"/>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538</TotalTime>
  <Words>528</Words>
  <Application>Microsoft Office PowerPoint</Application>
  <PresentationFormat>Widescreen</PresentationFormat>
  <Paragraphs>36</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Children Friends 16x9</vt:lpstr>
      <vt:lpstr>St Mary’s Fields Primary School</vt:lpstr>
      <vt:lpstr>PowerPoint Presentation</vt:lpstr>
      <vt:lpstr>PowerPoint Presentation</vt:lpstr>
      <vt:lpstr>S = safe  The safety of the environment is important – the gates /doors / lanyards. We behave well and make sure that our actions keep ourselves and others safe. The care that is given to you all is also very important and we ensure that all pupils have          a trusted adult to talk to.  We create a culture of error –                      where pupils aren’t afraid of making mistakes.  Through an ambitious PSHCE curriculum pupils feel safe to be whom they really are.  Pupils have confidence to speak up when they know that something is wrong. Pupils know and understand that their physical and mental health is important. </vt:lpstr>
      <vt:lpstr>M = motivated   Pupils are self-motivated and they want to be the very best they can be; they want to know more and they work hard to remember more.  Pupils aren’t just motivated by rewards like stickers and certificates, but more by the feeling of being proud of themselves for self-improvement. Pupils have fun in exploring and discovering and  they rise to a challenge. Pupils are always ready to learn. Being successful is about gaining a sense of achievement,  no matter how big or small. Achieving your personal best, reaching your own targets  and goals, demonstrates how hard you are working.                        We will notice that! Pupils are keen to take part in all of the opportunities they are given in school and after school.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Fields Primary School</dc:title>
  <dc:creator>Helen Nott</dc:creator>
  <cp:keywords/>
  <cp:lastModifiedBy>Elizabeth Lawton</cp:lastModifiedBy>
  <cp:revision>21</cp:revision>
  <dcterms:created xsi:type="dcterms:W3CDTF">2022-09-17T21:06:12Z</dcterms:created>
  <dcterms:modified xsi:type="dcterms:W3CDTF">2022-10-05T07:55:32Z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